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6"/>
  </p:notesMasterIdLst>
  <p:sldIdLst>
    <p:sldId id="275" r:id="rId2"/>
    <p:sldId id="277" r:id="rId3"/>
    <p:sldId id="276" r:id="rId4"/>
    <p:sldId id="256" r:id="rId5"/>
    <p:sldId id="265" r:id="rId6"/>
    <p:sldId id="257" r:id="rId7"/>
    <p:sldId id="280" r:id="rId8"/>
    <p:sldId id="258" r:id="rId9"/>
    <p:sldId id="272" r:id="rId10"/>
    <p:sldId id="259" r:id="rId11"/>
    <p:sldId id="271" r:id="rId12"/>
    <p:sldId id="260" r:id="rId13"/>
    <p:sldId id="270" r:id="rId14"/>
    <p:sldId id="278" r:id="rId15"/>
    <p:sldId id="261" r:id="rId16"/>
    <p:sldId id="273" r:id="rId17"/>
    <p:sldId id="262" r:id="rId18"/>
    <p:sldId id="274" r:id="rId19"/>
    <p:sldId id="279" r:id="rId20"/>
    <p:sldId id="263" r:id="rId21"/>
    <p:sldId id="264" r:id="rId22"/>
    <p:sldId id="281" r:id="rId23"/>
    <p:sldId id="267" r:id="rId24"/>
    <p:sldId id="266" r:id="rId25"/>
  </p:sldIdLst>
  <p:sldSz cx="14630400" cy="8229600"/>
  <p:notesSz cx="8229600" cy="14630400"/>
  <p:embeddedFontLst>
    <p:embeddedFont>
      <p:font typeface="Calibri" panose="020F0502020204030204" pitchFamily="34" charset="0"/>
      <p:regular r:id="rId27"/>
      <p:bold r:id="rId28"/>
      <p:italic r:id="rId29"/>
      <p:boldItalic r:id="rId30"/>
    </p:embeddedFont>
    <p:embeddedFont>
      <p:font typeface="Nunito" pitchFamily="2" charset="0"/>
      <p:regular r:id="rId31"/>
      <p:bold r:id="rId32"/>
      <p:italic r:id="rId33"/>
      <p:boldItalic r:id="rId34"/>
    </p:embeddedFont>
    <p:embeddedFont>
      <p:font typeface="Playfair Display" panose="00000500000000000000" pitchFamily="2" charset="0"/>
      <p:regular r:id="rId35"/>
      <p:bold r:id="rId36"/>
      <p:italic r:id="rId37"/>
      <p:boldItalic r:id="rId3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D9F3"/>
    <a:srgbClr val="E7E8ED"/>
    <a:srgbClr val="DEDFE6"/>
    <a:srgbClr val="CDCFD9"/>
    <a:srgbClr val="99DD3F"/>
    <a:srgbClr val="015F98"/>
    <a:srgbClr val="2D4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2490"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64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tranhuuloc4423/restaurant_manage" TargetMode="Externa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hyperlink" Target="https://poe.com/"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0000">
              <a:schemeClr val="accent5">
                <a:lumMod val="60000"/>
                <a:lumOff val="40000"/>
              </a:schemeClr>
            </a:gs>
            <a:gs pos="1000">
              <a:schemeClr val="accent5">
                <a:lumMod val="40000"/>
                <a:lumOff val="60000"/>
              </a:schemeClr>
            </a:gs>
            <a:gs pos="98000">
              <a:srgbClr val="9DD9F3"/>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E903FE-4C0E-755E-080F-EE3EE8F6FCB5}"/>
              </a:ext>
            </a:extLst>
          </p:cNvPr>
          <p:cNvSpPr/>
          <p:nvPr/>
        </p:nvSpPr>
        <p:spPr>
          <a:xfrm>
            <a:off x="-234875" y="23790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3" name="Rectangle 2">
            <a:extLst>
              <a:ext uri="{FF2B5EF4-FFF2-40B4-BE49-F238E27FC236}">
                <a16:creationId xmlns:a16="http://schemas.microsoft.com/office/drawing/2014/main" id="{D206A0D5-F9C4-715E-3CC4-1DFB9ED6A006}"/>
              </a:ext>
            </a:extLst>
          </p:cNvPr>
          <p:cNvSpPr/>
          <p:nvPr/>
        </p:nvSpPr>
        <p:spPr>
          <a:xfrm>
            <a:off x="3720267" y="23632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4" name="Rectangle 3">
            <a:extLst>
              <a:ext uri="{FF2B5EF4-FFF2-40B4-BE49-F238E27FC236}">
                <a16:creationId xmlns:a16="http://schemas.microsoft.com/office/drawing/2014/main" id="{0B75F820-6422-B02A-9F2D-017DD1811A75}"/>
              </a:ext>
            </a:extLst>
          </p:cNvPr>
          <p:cNvSpPr/>
          <p:nvPr/>
        </p:nvSpPr>
        <p:spPr>
          <a:xfrm>
            <a:off x="7675410" y="23474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 name="Rectangle 4">
            <a:extLst>
              <a:ext uri="{FF2B5EF4-FFF2-40B4-BE49-F238E27FC236}">
                <a16:creationId xmlns:a16="http://schemas.microsoft.com/office/drawing/2014/main" id="{CB747709-D955-E1B4-3BDA-C61BFD6A8735}"/>
              </a:ext>
            </a:extLst>
          </p:cNvPr>
          <p:cNvSpPr/>
          <p:nvPr/>
        </p:nvSpPr>
        <p:spPr>
          <a:xfrm>
            <a:off x="11630553" y="23316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6" name="Rectangle 5">
            <a:extLst>
              <a:ext uri="{FF2B5EF4-FFF2-40B4-BE49-F238E27FC236}">
                <a16:creationId xmlns:a16="http://schemas.microsoft.com/office/drawing/2014/main" id="{3D1538FF-FDC9-48D8-60E8-52F0C6F72426}"/>
              </a:ext>
            </a:extLst>
          </p:cNvPr>
          <p:cNvSpPr/>
          <p:nvPr/>
        </p:nvSpPr>
        <p:spPr>
          <a:xfrm>
            <a:off x="-1603887" y="1558185"/>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7" name="Rectangle 6">
            <a:extLst>
              <a:ext uri="{FF2B5EF4-FFF2-40B4-BE49-F238E27FC236}">
                <a16:creationId xmlns:a16="http://schemas.microsoft.com/office/drawing/2014/main" id="{9B337E0E-33EF-EE64-4055-8EC689D9E922}"/>
              </a:ext>
            </a:extLst>
          </p:cNvPr>
          <p:cNvSpPr/>
          <p:nvPr/>
        </p:nvSpPr>
        <p:spPr>
          <a:xfrm>
            <a:off x="2351256" y="1556605"/>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8" name="Rectangle 7">
            <a:extLst>
              <a:ext uri="{FF2B5EF4-FFF2-40B4-BE49-F238E27FC236}">
                <a16:creationId xmlns:a16="http://schemas.microsoft.com/office/drawing/2014/main" id="{5D5C44D9-13A7-7612-F2EE-11F5C798176E}"/>
              </a:ext>
            </a:extLst>
          </p:cNvPr>
          <p:cNvSpPr/>
          <p:nvPr/>
        </p:nvSpPr>
        <p:spPr>
          <a:xfrm>
            <a:off x="6306399" y="1555025"/>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9" name="Rectangle 8">
            <a:extLst>
              <a:ext uri="{FF2B5EF4-FFF2-40B4-BE49-F238E27FC236}">
                <a16:creationId xmlns:a16="http://schemas.microsoft.com/office/drawing/2014/main" id="{10234A7F-B003-91F7-6777-946D9E051F66}"/>
              </a:ext>
            </a:extLst>
          </p:cNvPr>
          <p:cNvSpPr/>
          <p:nvPr/>
        </p:nvSpPr>
        <p:spPr>
          <a:xfrm>
            <a:off x="10261542" y="1553445"/>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0" name="Rectangle 9">
            <a:extLst>
              <a:ext uri="{FF2B5EF4-FFF2-40B4-BE49-F238E27FC236}">
                <a16:creationId xmlns:a16="http://schemas.microsoft.com/office/drawing/2014/main" id="{F865F7D8-E6DE-E06E-F2E5-F2087E897DF9}"/>
              </a:ext>
            </a:extLst>
          </p:cNvPr>
          <p:cNvSpPr/>
          <p:nvPr/>
        </p:nvSpPr>
        <p:spPr>
          <a:xfrm>
            <a:off x="-234876" y="2878464"/>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1" name="Rectangle 10">
            <a:extLst>
              <a:ext uri="{FF2B5EF4-FFF2-40B4-BE49-F238E27FC236}">
                <a16:creationId xmlns:a16="http://schemas.microsoft.com/office/drawing/2014/main" id="{A2636FBE-C7D0-6A12-7515-A51A2A22FBC7}"/>
              </a:ext>
            </a:extLst>
          </p:cNvPr>
          <p:cNvSpPr/>
          <p:nvPr/>
        </p:nvSpPr>
        <p:spPr>
          <a:xfrm>
            <a:off x="3720267" y="2876884"/>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2" name="Rectangle 11">
            <a:extLst>
              <a:ext uri="{FF2B5EF4-FFF2-40B4-BE49-F238E27FC236}">
                <a16:creationId xmlns:a16="http://schemas.microsoft.com/office/drawing/2014/main" id="{2D0EE628-89EC-D4DA-9E11-F91C9B5A00EE}"/>
              </a:ext>
            </a:extLst>
          </p:cNvPr>
          <p:cNvSpPr/>
          <p:nvPr/>
        </p:nvSpPr>
        <p:spPr>
          <a:xfrm>
            <a:off x="7675410" y="2875304"/>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3" name="Rectangle 12">
            <a:extLst>
              <a:ext uri="{FF2B5EF4-FFF2-40B4-BE49-F238E27FC236}">
                <a16:creationId xmlns:a16="http://schemas.microsoft.com/office/drawing/2014/main" id="{4F2F4420-D52D-17BD-91F2-86968AA5828E}"/>
              </a:ext>
            </a:extLst>
          </p:cNvPr>
          <p:cNvSpPr/>
          <p:nvPr/>
        </p:nvSpPr>
        <p:spPr>
          <a:xfrm>
            <a:off x="11630553" y="2873724"/>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4" name="Rectangle 13">
            <a:extLst>
              <a:ext uri="{FF2B5EF4-FFF2-40B4-BE49-F238E27FC236}">
                <a16:creationId xmlns:a16="http://schemas.microsoft.com/office/drawing/2014/main" id="{FAA26874-5E42-F852-D3ED-6A7FA27ACC91}"/>
              </a:ext>
            </a:extLst>
          </p:cNvPr>
          <p:cNvSpPr/>
          <p:nvPr/>
        </p:nvSpPr>
        <p:spPr>
          <a:xfrm>
            <a:off x="1134135" y="4198743"/>
            <a:ext cx="3935694"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5" name="Rectangle 14">
            <a:extLst>
              <a:ext uri="{FF2B5EF4-FFF2-40B4-BE49-F238E27FC236}">
                <a16:creationId xmlns:a16="http://schemas.microsoft.com/office/drawing/2014/main" id="{BF6BF139-725A-EBC7-D3F2-59E73A2B3FAC}"/>
              </a:ext>
            </a:extLst>
          </p:cNvPr>
          <p:cNvSpPr/>
          <p:nvPr/>
        </p:nvSpPr>
        <p:spPr>
          <a:xfrm>
            <a:off x="5089278" y="4197163"/>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6" name="Rectangle 15">
            <a:extLst>
              <a:ext uri="{FF2B5EF4-FFF2-40B4-BE49-F238E27FC236}">
                <a16:creationId xmlns:a16="http://schemas.microsoft.com/office/drawing/2014/main" id="{B9C4BEED-7628-8A99-C1C9-FEF799A46CFA}"/>
              </a:ext>
            </a:extLst>
          </p:cNvPr>
          <p:cNvSpPr/>
          <p:nvPr/>
        </p:nvSpPr>
        <p:spPr>
          <a:xfrm>
            <a:off x="9044421" y="4195583"/>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7" name="Rectangle 16">
            <a:extLst>
              <a:ext uri="{FF2B5EF4-FFF2-40B4-BE49-F238E27FC236}">
                <a16:creationId xmlns:a16="http://schemas.microsoft.com/office/drawing/2014/main" id="{BA05C6E9-A1FA-767C-5455-166E167C03C1}"/>
              </a:ext>
            </a:extLst>
          </p:cNvPr>
          <p:cNvSpPr/>
          <p:nvPr/>
        </p:nvSpPr>
        <p:spPr>
          <a:xfrm>
            <a:off x="12999564" y="4194003"/>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8" name="Rectangle 17">
            <a:extLst>
              <a:ext uri="{FF2B5EF4-FFF2-40B4-BE49-F238E27FC236}">
                <a16:creationId xmlns:a16="http://schemas.microsoft.com/office/drawing/2014/main" id="{BF672526-3960-852D-1E01-D6F7F9CC6D6F}"/>
              </a:ext>
            </a:extLst>
          </p:cNvPr>
          <p:cNvSpPr/>
          <p:nvPr/>
        </p:nvSpPr>
        <p:spPr>
          <a:xfrm>
            <a:off x="-1756287" y="5512702"/>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19" name="Rectangle 18">
            <a:extLst>
              <a:ext uri="{FF2B5EF4-FFF2-40B4-BE49-F238E27FC236}">
                <a16:creationId xmlns:a16="http://schemas.microsoft.com/office/drawing/2014/main" id="{D17BF3AE-A507-93E9-9752-1CBB1A9ABB70}"/>
              </a:ext>
            </a:extLst>
          </p:cNvPr>
          <p:cNvSpPr/>
          <p:nvPr/>
        </p:nvSpPr>
        <p:spPr>
          <a:xfrm>
            <a:off x="2198856" y="5511122"/>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20" name="Rectangle 19">
            <a:extLst>
              <a:ext uri="{FF2B5EF4-FFF2-40B4-BE49-F238E27FC236}">
                <a16:creationId xmlns:a16="http://schemas.microsoft.com/office/drawing/2014/main" id="{5D62C809-B66A-A0C9-4C94-6BB6EF8EB397}"/>
              </a:ext>
            </a:extLst>
          </p:cNvPr>
          <p:cNvSpPr/>
          <p:nvPr/>
        </p:nvSpPr>
        <p:spPr>
          <a:xfrm>
            <a:off x="6153999" y="5509542"/>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21" name="Rectangle 20">
            <a:extLst>
              <a:ext uri="{FF2B5EF4-FFF2-40B4-BE49-F238E27FC236}">
                <a16:creationId xmlns:a16="http://schemas.microsoft.com/office/drawing/2014/main" id="{0925D0F7-F5FB-7FDA-80BD-FC927CDC1CA6}"/>
              </a:ext>
            </a:extLst>
          </p:cNvPr>
          <p:cNvSpPr/>
          <p:nvPr/>
        </p:nvSpPr>
        <p:spPr>
          <a:xfrm>
            <a:off x="10109142" y="5507962"/>
            <a:ext cx="3935694"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22" name="Rectangle 21">
            <a:extLst>
              <a:ext uri="{FF2B5EF4-FFF2-40B4-BE49-F238E27FC236}">
                <a16:creationId xmlns:a16="http://schemas.microsoft.com/office/drawing/2014/main" id="{40C67C75-B01E-1A1B-E4CF-8F33F87EDA1B}"/>
              </a:ext>
            </a:extLst>
          </p:cNvPr>
          <p:cNvSpPr/>
          <p:nvPr/>
        </p:nvSpPr>
        <p:spPr>
          <a:xfrm>
            <a:off x="-82477" y="6676362"/>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23" name="Rectangle 22">
            <a:extLst>
              <a:ext uri="{FF2B5EF4-FFF2-40B4-BE49-F238E27FC236}">
                <a16:creationId xmlns:a16="http://schemas.microsoft.com/office/drawing/2014/main" id="{7D6CB94D-5E09-8E25-5ACE-5947AB7A67B9}"/>
              </a:ext>
            </a:extLst>
          </p:cNvPr>
          <p:cNvSpPr/>
          <p:nvPr/>
        </p:nvSpPr>
        <p:spPr>
          <a:xfrm>
            <a:off x="3872666" y="6674782"/>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24" name="Rectangle 23">
            <a:extLst>
              <a:ext uri="{FF2B5EF4-FFF2-40B4-BE49-F238E27FC236}">
                <a16:creationId xmlns:a16="http://schemas.microsoft.com/office/drawing/2014/main" id="{2B68D0E1-8DA8-D3A2-F1E2-CDAD684C8DBE}"/>
              </a:ext>
            </a:extLst>
          </p:cNvPr>
          <p:cNvSpPr/>
          <p:nvPr/>
        </p:nvSpPr>
        <p:spPr>
          <a:xfrm>
            <a:off x="7827809" y="6673202"/>
            <a:ext cx="3935694"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25" name="Rectangle 24">
            <a:extLst>
              <a:ext uri="{FF2B5EF4-FFF2-40B4-BE49-F238E27FC236}">
                <a16:creationId xmlns:a16="http://schemas.microsoft.com/office/drawing/2014/main" id="{C7A7162B-7C04-C5D0-F47D-4CDA939977A9}"/>
              </a:ext>
            </a:extLst>
          </p:cNvPr>
          <p:cNvSpPr/>
          <p:nvPr/>
        </p:nvSpPr>
        <p:spPr>
          <a:xfrm>
            <a:off x="11782952" y="6671622"/>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grpSp>
        <p:nvGrpSpPr>
          <p:cNvPr id="26" name="Group 25">
            <a:extLst>
              <a:ext uri="{FF2B5EF4-FFF2-40B4-BE49-F238E27FC236}">
                <a16:creationId xmlns:a16="http://schemas.microsoft.com/office/drawing/2014/main" id="{B467D6CE-E348-1C91-FA97-7CE3D47A60B8}"/>
              </a:ext>
            </a:extLst>
          </p:cNvPr>
          <p:cNvGrpSpPr/>
          <p:nvPr/>
        </p:nvGrpSpPr>
        <p:grpSpPr>
          <a:xfrm rot="19506724">
            <a:off x="5905647" y="8852087"/>
            <a:ext cx="2514306" cy="3965577"/>
            <a:chOff x="432166" y="2107651"/>
            <a:chExt cx="2514306" cy="3965577"/>
          </a:xfrm>
        </p:grpSpPr>
        <p:grpSp>
          <p:nvGrpSpPr>
            <p:cNvPr id="27" name="Group 26">
              <a:extLst>
                <a:ext uri="{FF2B5EF4-FFF2-40B4-BE49-F238E27FC236}">
                  <a16:creationId xmlns:a16="http://schemas.microsoft.com/office/drawing/2014/main" id="{09FFF5DE-2DF2-F3E7-7A3F-F3996AAA92C7}"/>
                </a:ext>
              </a:extLst>
            </p:cNvPr>
            <p:cNvGrpSpPr/>
            <p:nvPr/>
          </p:nvGrpSpPr>
          <p:grpSpPr>
            <a:xfrm>
              <a:off x="432166" y="2107651"/>
              <a:ext cx="2514306" cy="3965577"/>
              <a:chOff x="589935" y="1785176"/>
              <a:chExt cx="3060252" cy="3965577"/>
            </a:xfrm>
          </p:grpSpPr>
          <p:sp>
            <p:nvSpPr>
              <p:cNvPr id="29" name="Rectangle: Rounded Corners 28">
                <a:extLst>
                  <a:ext uri="{FF2B5EF4-FFF2-40B4-BE49-F238E27FC236}">
                    <a16:creationId xmlns:a16="http://schemas.microsoft.com/office/drawing/2014/main" id="{E23FC8F2-5E5D-D401-AEE3-5B5A2C962C44}"/>
                  </a:ext>
                </a:extLst>
              </p:cNvPr>
              <p:cNvSpPr/>
              <p:nvPr/>
            </p:nvSpPr>
            <p:spPr>
              <a:xfrm>
                <a:off x="589935" y="178517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7D2F002-5C18-0FC0-C6DE-AE5E202ED349}"/>
                  </a:ext>
                </a:extLst>
              </p:cNvPr>
              <p:cNvSpPr txBox="1"/>
              <p:nvPr/>
            </p:nvSpPr>
            <p:spPr>
              <a:xfrm>
                <a:off x="656319" y="4307349"/>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Lê Văn </a:t>
                </a:r>
              </a:p>
              <a:p>
                <a:pPr algn="ctr"/>
                <a:r>
                  <a:rPr lang="en-US" sz="2800" b="1">
                    <a:solidFill>
                      <a:srgbClr val="00002E"/>
                    </a:solidFill>
                    <a:latin typeface="Nunito" pitchFamily="34" charset="0"/>
                  </a:rPr>
                  <a:t>Tuấn</a:t>
                </a:r>
              </a:p>
            </p:txBody>
          </p:sp>
          <p:sp>
            <p:nvSpPr>
              <p:cNvPr id="31" name="TextBox 30">
                <a:extLst>
                  <a:ext uri="{FF2B5EF4-FFF2-40B4-BE49-F238E27FC236}">
                    <a16:creationId xmlns:a16="http://schemas.microsoft.com/office/drawing/2014/main" id="{92C4CBB7-86E6-5B94-0584-A82A9BF82224}"/>
                  </a:ext>
                </a:extLst>
              </p:cNvPr>
              <p:cNvSpPr txBox="1"/>
              <p:nvPr/>
            </p:nvSpPr>
            <p:spPr>
              <a:xfrm>
                <a:off x="708400" y="5046757"/>
                <a:ext cx="2941787"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121001332</a:t>
                </a:r>
              </a:p>
            </p:txBody>
          </p:sp>
        </p:grpSp>
        <p:pic>
          <p:nvPicPr>
            <p:cNvPr id="28" name="Picture 10">
              <a:extLst>
                <a:ext uri="{FF2B5EF4-FFF2-40B4-BE49-F238E27FC236}">
                  <a16:creationId xmlns:a16="http://schemas.microsoft.com/office/drawing/2014/main" id="{AD6256D6-64D0-8340-7D60-8747C1F73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68" y="2497305"/>
              <a:ext cx="2095500" cy="209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54EB56EC-ABE7-56A4-71A1-9F2A974A3D3F}"/>
              </a:ext>
            </a:extLst>
          </p:cNvPr>
          <p:cNvGrpSpPr/>
          <p:nvPr/>
        </p:nvGrpSpPr>
        <p:grpSpPr>
          <a:xfrm rot="19506724">
            <a:off x="6088065" y="8864604"/>
            <a:ext cx="2591496" cy="3965577"/>
            <a:chOff x="3170188" y="2096588"/>
            <a:chExt cx="2591496" cy="3965577"/>
          </a:xfrm>
        </p:grpSpPr>
        <p:grpSp>
          <p:nvGrpSpPr>
            <p:cNvPr id="33" name="Group 32">
              <a:extLst>
                <a:ext uri="{FF2B5EF4-FFF2-40B4-BE49-F238E27FC236}">
                  <a16:creationId xmlns:a16="http://schemas.microsoft.com/office/drawing/2014/main" id="{07043990-7E85-7D54-565D-A4E34E7521F2}"/>
                </a:ext>
              </a:extLst>
            </p:cNvPr>
            <p:cNvGrpSpPr/>
            <p:nvPr/>
          </p:nvGrpSpPr>
          <p:grpSpPr>
            <a:xfrm>
              <a:off x="3170188" y="2096588"/>
              <a:ext cx="2591496" cy="3965577"/>
              <a:chOff x="4210011" y="1789916"/>
              <a:chExt cx="3059521" cy="3965577"/>
            </a:xfrm>
          </p:grpSpPr>
          <p:sp>
            <p:nvSpPr>
              <p:cNvPr id="35" name="Rectangle: Rounded Corners 34">
                <a:extLst>
                  <a:ext uri="{FF2B5EF4-FFF2-40B4-BE49-F238E27FC236}">
                    <a16:creationId xmlns:a16="http://schemas.microsoft.com/office/drawing/2014/main" id="{2404ED93-AD9E-9982-B0AD-0497C365FCCC}"/>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E65B2CA-4A04-2199-04E0-1141B27FAA88}"/>
                  </a:ext>
                </a:extLst>
              </p:cNvPr>
              <p:cNvSpPr txBox="1"/>
              <p:nvPr/>
            </p:nvSpPr>
            <p:spPr>
              <a:xfrm>
                <a:off x="4327746" y="4323153"/>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Trần Hữu</a:t>
                </a:r>
              </a:p>
              <a:p>
                <a:pPr algn="ctr"/>
                <a:r>
                  <a:rPr lang="en-US" sz="2800" b="1">
                    <a:solidFill>
                      <a:srgbClr val="00002E"/>
                    </a:solidFill>
                    <a:latin typeface="Nunito" pitchFamily="34" charset="0"/>
                  </a:rPr>
                  <a:t>Lộc</a:t>
                </a:r>
              </a:p>
            </p:txBody>
          </p:sp>
          <p:sp>
            <p:nvSpPr>
              <p:cNvPr id="37" name="TextBox 36">
                <a:extLst>
                  <a:ext uri="{FF2B5EF4-FFF2-40B4-BE49-F238E27FC236}">
                    <a16:creationId xmlns:a16="http://schemas.microsoft.com/office/drawing/2014/main" id="{57DD1437-6D87-8FCB-98C4-2DAEB9AB4DC7}"/>
                  </a:ext>
                </a:extLst>
              </p:cNvPr>
              <p:cNvSpPr txBox="1"/>
              <p:nvPr/>
            </p:nvSpPr>
            <p:spPr>
              <a:xfrm>
                <a:off x="4277230" y="5062560"/>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121001192</a:t>
                </a:r>
              </a:p>
            </p:txBody>
          </p:sp>
        </p:grpSp>
        <p:pic>
          <p:nvPicPr>
            <p:cNvPr id="34" name="Picture 14">
              <a:extLst>
                <a:ext uri="{FF2B5EF4-FFF2-40B4-BE49-F238E27FC236}">
                  <a16:creationId xmlns:a16="http://schemas.microsoft.com/office/drawing/2014/main" id="{D65D603D-2503-749E-6642-1E1D89766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205" y="2934652"/>
              <a:ext cx="2095500" cy="16573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4D3CD6E7-1C54-AF36-2F59-5E1959098E64}"/>
              </a:ext>
            </a:extLst>
          </p:cNvPr>
          <p:cNvGrpSpPr/>
          <p:nvPr/>
        </p:nvGrpSpPr>
        <p:grpSpPr>
          <a:xfrm rot="19506724">
            <a:off x="6383067" y="8838664"/>
            <a:ext cx="2577351" cy="3965577"/>
            <a:chOff x="5985576" y="2106071"/>
            <a:chExt cx="2577351" cy="3965577"/>
          </a:xfrm>
        </p:grpSpPr>
        <p:grpSp>
          <p:nvGrpSpPr>
            <p:cNvPr id="39" name="Group 38">
              <a:extLst>
                <a:ext uri="{FF2B5EF4-FFF2-40B4-BE49-F238E27FC236}">
                  <a16:creationId xmlns:a16="http://schemas.microsoft.com/office/drawing/2014/main" id="{E60C4051-85C0-BB13-B9BD-FAFAD8B5882C}"/>
                </a:ext>
              </a:extLst>
            </p:cNvPr>
            <p:cNvGrpSpPr/>
            <p:nvPr/>
          </p:nvGrpSpPr>
          <p:grpSpPr>
            <a:xfrm>
              <a:off x="5985576" y="2106071"/>
              <a:ext cx="2577351" cy="3965577"/>
              <a:chOff x="4210011" y="1789916"/>
              <a:chExt cx="3042821" cy="3965577"/>
            </a:xfrm>
          </p:grpSpPr>
          <p:sp>
            <p:nvSpPr>
              <p:cNvPr id="42" name="Rectangle: Rounded Corners 41">
                <a:extLst>
                  <a:ext uri="{FF2B5EF4-FFF2-40B4-BE49-F238E27FC236}">
                    <a16:creationId xmlns:a16="http://schemas.microsoft.com/office/drawing/2014/main" id="{F28ECA28-ED14-433A-B72A-75391A316E3E}"/>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45E2496-7C43-692F-A91C-E045A87B4F14}"/>
                  </a:ext>
                </a:extLst>
              </p:cNvPr>
              <p:cNvSpPr txBox="1"/>
              <p:nvPr/>
            </p:nvSpPr>
            <p:spPr>
              <a:xfrm>
                <a:off x="4311046" y="4318664"/>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Nguyễn Thiện Nhân</a:t>
                </a:r>
              </a:p>
            </p:txBody>
          </p:sp>
          <p:sp>
            <p:nvSpPr>
              <p:cNvPr id="44" name="TextBox 43">
                <a:extLst>
                  <a:ext uri="{FF2B5EF4-FFF2-40B4-BE49-F238E27FC236}">
                    <a16:creationId xmlns:a16="http://schemas.microsoft.com/office/drawing/2014/main" id="{A986C4C9-E78C-A22C-11D5-77418049B255}"/>
                  </a:ext>
                </a:extLst>
              </p:cNvPr>
              <p:cNvSpPr txBox="1"/>
              <p:nvPr/>
            </p:nvSpPr>
            <p:spPr>
              <a:xfrm>
                <a:off x="4277230" y="5053077"/>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121001126</a:t>
                </a:r>
              </a:p>
            </p:txBody>
          </p:sp>
        </p:grpSp>
        <p:pic>
          <p:nvPicPr>
            <p:cNvPr id="40" name="Picture 4">
              <a:extLst>
                <a:ext uri="{FF2B5EF4-FFF2-40B4-BE49-F238E27FC236}">
                  <a16:creationId xmlns:a16="http://schemas.microsoft.com/office/drawing/2014/main" id="{74369EEC-22C8-DE9F-CEE4-CA1E895EA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210" y="2534322"/>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8">
              <a:extLst>
                <a:ext uri="{FF2B5EF4-FFF2-40B4-BE49-F238E27FC236}">
                  <a16:creationId xmlns:a16="http://schemas.microsoft.com/office/drawing/2014/main" id="{A9F3D1B0-047D-D2F1-1307-AB321ECC9D84}"/>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2BEA350A-64BB-912C-051D-139CA984FCBB}"/>
              </a:ext>
            </a:extLst>
          </p:cNvPr>
          <p:cNvGrpSpPr/>
          <p:nvPr/>
        </p:nvGrpSpPr>
        <p:grpSpPr>
          <a:xfrm rot="19506724">
            <a:off x="6539647" y="8864604"/>
            <a:ext cx="2577351" cy="3965577"/>
            <a:chOff x="8800964" y="2115554"/>
            <a:chExt cx="2577351" cy="3965577"/>
          </a:xfrm>
        </p:grpSpPr>
        <p:grpSp>
          <p:nvGrpSpPr>
            <p:cNvPr id="66" name="Group 65">
              <a:extLst>
                <a:ext uri="{FF2B5EF4-FFF2-40B4-BE49-F238E27FC236}">
                  <a16:creationId xmlns:a16="http://schemas.microsoft.com/office/drawing/2014/main" id="{1750AC8F-B7F0-7CC6-480F-8812995D13DB}"/>
                </a:ext>
              </a:extLst>
            </p:cNvPr>
            <p:cNvGrpSpPr/>
            <p:nvPr/>
          </p:nvGrpSpPr>
          <p:grpSpPr>
            <a:xfrm>
              <a:off x="8800964" y="2115554"/>
              <a:ext cx="2577351" cy="3965577"/>
              <a:chOff x="4210011" y="1789916"/>
              <a:chExt cx="3042821" cy="3965577"/>
            </a:xfrm>
          </p:grpSpPr>
          <p:sp>
            <p:nvSpPr>
              <p:cNvPr id="68" name="Rectangle: Rounded Corners 67">
                <a:extLst>
                  <a:ext uri="{FF2B5EF4-FFF2-40B4-BE49-F238E27FC236}">
                    <a16:creationId xmlns:a16="http://schemas.microsoft.com/office/drawing/2014/main" id="{4B1B82DC-CE65-A816-F7E3-9B1D36F8ECDA}"/>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7D62D665-8652-A37E-1D18-CAF473D4674D}"/>
                  </a:ext>
                </a:extLst>
              </p:cNvPr>
              <p:cNvSpPr txBox="1"/>
              <p:nvPr/>
            </p:nvSpPr>
            <p:spPr>
              <a:xfrm>
                <a:off x="4289998" y="4304185"/>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Nguyễn Minh Quân</a:t>
                </a:r>
              </a:p>
            </p:txBody>
          </p:sp>
          <p:sp>
            <p:nvSpPr>
              <p:cNvPr id="70" name="TextBox 69">
                <a:extLst>
                  <a:ext uri="{FF2B5EF4-FFF2-40B4-BE49-F238E27FC236}">
                    <a16:creationId xmlns:a16="http://schemas.microsoft.com/office/drawing/2014/main" id="{D9CA701B-81F1-3E20-A56A-766B72F20700}"/>
                  </a:ext>
                </a:extLst>
              </p:cNvPr>
              <p:cNvSpPr txBox="1"/>
              <p:nvPr/>
            </p:nvSpPr>
            <p:spPr>
              <a:xfrm>
                <a:off x="4311046" y="5037385"/>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121001113</a:t>
                </a:r>
              </a:p>
            </p:txBody>
          </p:sp>
        </p:grpSp>
        <p:pic>
          <p:nvPicPr>
            <p:cNvPr id="67" name="Picture 6">
              <a:extLst>
                <a:ext uri="{FF2B5EF4-FFF2-40B4-BE49-F238E27FC236}">
                  <a16:creationId xmlns:a16="http://schemas.microsoft.com/office/drawing/2014/main" id="{C527C8DB-6941-0250-7245-248E69EB8D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1181" y="2527594"/>
              <a:ext cx="2095500" cy="209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94906BFA-E3B7-03F7-478F-42D4641CDF56}"/>
              </a:ext>
            </a:extLst>
          </p:cNvPr>
          <p:cNvGrpSpPr/>
          <p:nvPr/>
        </p:nvGrpSpPr>
        <p:grpSpPr>
          <a:xfrm rot="19506724">
            <a:off x="6722065" y="8849728"/>
            <a:ext cx="2577351" cy="3965577"/>
            <a:chOff x="11616352" y="2125037"/>
            <a:chExt cx="2577351" cy="3965577"/>
          </a:xfrm>
        </p:grpSpPr>
        <p:grpSp>
          <p:nvGrpSpPr>
            <p:cNvPr id="72" name="Group 71">
              <a:extLst>
                <a:ext uri="{FF2B5EF4-FFF2-40B4-BE49-F238E27FC236}">
                  <a16:creationId xmlns:a16="http://schemas.microsoft.com/office/drawing/2014/main" id="{2870C272-8F2F-DD9E-65CE-77AF5491B904}"/>
                </a:ext>
              </a:extLst>
            </p:cNvPr>
            <p:cNvGrpSpPr/>
            <p:nvPr/>
          </p:nvGrpSpPr>
          <p:grpSpPr>
            <a:xfrm>
              <a:off x="11616352" y="2125037"/>
              <a:ext cx="2577351" cy="3965577"/>
              <a:chOff x="4210011" y="1789916"/>
              <a:chExt cx="3042821" cy="3965577"/>
            </a:xfrm>
          </p:grpSpPr>
          <p:sp>
            <p:nvSpPr>
              <p:cNvPr id="74" name="Rectangle: Rounded Corners 73">
                <a:extLst>
                  <a:ext uri="{FF2B5EF4-FFF2-40B4-BE49-F238E27FC236}">
                    <a16:creationId xmlns:a16="http://schemas.microsoft.com/office/drawing/2014/main" id="{A58BF53C-726E-EB7B-ACCF-13ADFB993A56}"/>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67BB79B-7017-6A3F-AF8B-F837BC6C261D}"/>
                  </a:ext>
                </a:extLst>
              </p:cNvPr>
              <p:cNvSpPr txBox="1"/>
              <p:nvPr/>
            </p:nvSpPr>
            <p:spPr>
              <a:xfrm>
                <a:off x="4260528" y="4294701"/>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Lê Tấn</a:t>
                </a:r>
              </a:p>
              <a:p>
                <a:pPr algn="ctr"/>
                <a:r>
                  <a:rPr lang="en-US" sz="2800" b="1">
                    <a:solidFill>
                      <a:srgbClr val="00002E"/>
                    </a:solidFill>
                    <a:latin typeface="Nunito" pitchFamily="34" charset="0"/>
                  </a:rPr>
                  <a:t>Phát</a:t>
                </a:r>
              </a:p>
            </p:txBody>
          </p:sp>
          <p:sp>
            <p:nvSpPr>
              <p:cNvPr id="76" name="TextBox 75">
                <a:extLst>
                  <a:ext uri="{FF2B5EF4-FFF2-40B4-BE49-F238E27FC236}">
                    <a16:creationId xmlns:a16="http://schemas.microsoft.com/office/drawing/2014/main" id="{FF71E647-1A22-82C9-822D-992C634BB61A}"/>
                  </a:ext>
                </a:extLst>
              </p:cNvPr>
              <p:cNvSpPr txBox="1"/>
              <p:nvPr/>
            </p:nvSpPr>
            <p:spPr>
              <a:xfrm>
                <a:off x="4260528" y="5027902"/>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121001491</a:t>
                </a:r>
              </a:p>
            </p:txBody>
          </p:sp>
        </p:grpSp>
        <p:pic>
          <p:nvPicPr>
            <p:cNvPr id="73" name="Picture 2">
              <a:extLst>
                <a:ext uri="{FF2B5EF4-FFF2-40B4-BE49-F238E27FC236}">
                  <a16:creationId xmlns:a16="http://schemas.microsoft.com/office/drawing/2014/main" id="{EB9EC519-945F-9BA9-A99A-A1EB061E96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68947" y="2497305"/>
              <a:ext cx="2095500" cy="2095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64870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88" y="-1"/>
            <a:ext cx="14630400" cy="8229600"/>
          </a:xfrm>
          <a:prstGeom prst="rect">
            <a:avLst/>
          </a:prstGeom>
        </p:spPr>
      </p:pic>
      <p:sp>
        <p:nvSpPr>
          <p:cNvPr id="3" name="Shape 0"/>
          <p:cNvSpPr/>
          <p:nvPr/>
        </p:nvSpPr>
        <p:spPr>
          <a:xfrm>
            <a:off x="0" y="0"/>
            <a:ext cx="45719" cy="3748684"/>
          </a:xfrm>
          <a:prstGeom prst="rect">
            <a:avLst/>
          </a:prstGeom>
          <a:solidFill>
            <a:srgbClr val="F3F3FF">
              <a:alpha val="75000"/>
            </a:srgbClr>
          </a:solidFill>
          <a:ln w="55483">
            <a:solidFill>
              <a:srgbClr val="DFDFEB"/>
            </a:solidFill>
            <a:prstDash val="solid"/>
          </a:ln>
        </p:spPr>
        <p:txBody>
          <a:bodyPr/>
          <a:lstStyle/>
          <a:p>
            <a:endParaRPr lang="en-US"/>
          </a:p>
        </p:txBody>
      </p:sp>
      <p:sp>
        <p:nvSpPr>
          <p:cNvPr id="4" name="Text 1"/>
          <p:cNvSpPr/>
          <p:nvPr/>
        </p:nvSpPr>
        <p:spPr>
          <a:xfrm>
            <a:off x="833199" y="712589"/>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Quản Lý Bàn Ăn</a:t>
            </a:r>
            <a:endParaRPr lang="en-US" sz="4374" dirty="0"/>
          </a:p>
        </p:txBody>
      </p:sp>
      <p:sp>
        <p:nvSpPr>
          <p:cNvPr id="6" name="Shape 3"/>
          <p:cNvSpPr/>
          <p:nvPr/>
        </p:nvSpPr>
        <p:spPr>
          <a:xfrm>
            <a:off x="1430225" y="3436917"/>
            <a:ext cx="777597" cy="27742"/>
          </a:xfrm>
          <a:prstGeom prst="rect">
            <a:avLst/>
          </a:prstGeom>
          <a:solidFill>
            <a:srgbClr val="2D4DF2"/>
          </a:solidFill>
          <a:ln/>
        </p:spPr>
        <p:txBody>
          <a:bodyPr/>
          <a:lstStyle/>
          <a:p>
            <a:endParaRPr lang="en-US"/>
          </a:p>
        </p:txBody>
      </p:sp>
      <p:sp>
        <p:nvSpPr>
          <p:cNvPr id="7" name="Shape 4"/>
          <p:cNvSpPr/>
          <p:nvPr/>
        </p:nvSpPr>
        <p:spPr>
          <a:xfrm>
            <a:off x="930282" y="3200876"/>
            <a:ext cx="499943" cy="499943"/>
          </a:xfrm>
          <a:prstGeom prst="roundRect">
            <a:avLst>
              <a:gd name="adj" fmla="val 80001"/>
            </a:avLst>
          </a:prstGeom>
          <a:solidFill>
            <a:srgbClr val="F3F3FF"/>
          </a:solidFill>
          <a:ln w="27742">
            <a:solidFill>
              <a:srgbClr val="2D4DF2"/>
            </a:solidFill>
            <a:prstDash val="solid"/>
          </a:ln>
        </p:spPr>
        <p:txBody>
          <a:bodyPr/>
          <a:lstStyle/>
          <a:p>
            <a:endParaRPr lang="en-US"/>
          </a:p>
        </p:txBody>
      </p:sp>
      <p:sp>
        <p:nvSpPr>
          <p:cNvPr id="8" name="Text 5"/>
          <p:cNvSpPr/>
          <p:nvPr/>
        </p:nvSpPr>
        <p:spPr>
          <a:xfrm>
            <a:off x="1081134" y="3242548"/>
            <a:ext cx="198120"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9" name="Text 6"/>
          <p:cNvSpPr/>
          <p:nvPr/>
        </p:nvSpPr>
        <p:spPr>
          <a:xfrm>
            <a:off x="2402311" y="3249453"/>
            <a:ext cx="2727960"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Quản lý số lượng bàn</a:t>
            </a:r>
            <a:endParaRPr lang="en-US" sz="2187" dirty="0"/>
          </a:p>
        </p:txBody>
      </p:sp>
      <p:sp>
        <p:nvSpPr>
          <p:cNvPr id="10" name="Text 7"/>
          <p:cNvSpPr/>
          <p:nvPr/>
        </p:nvSpPr>
        <p:spPr>
          <a:xfrm>
            <a:off x="2402311" y="3818810"/>
            <a:ext cx="7316156" cy="710803"/>
          </a:xfrm>
          <a:prstGeom prst="rect">
            <a:avLst/>
          </a:prstGeom>
          <a:noFill/>
          <a:ln/>
        </p:spPr>
        <p:txBody>
          <a:bodyPr wrap="square" rtlCol="0" anchor="t"/>
          <a:lstStyle/>
          <a:p>
            <a:pPr indent="0">
              <a:lnSpc>
                <a:spcPct val="150000"/>
              </a:lnSpc>
              <a:buNone/>
            </a:pPr>
            <a:r>
              <a:rPr lang="en-US" sz="2000" dirty="0">
                <a:latin typeface="Playfair Display" panose="00000500000000000000" pitchFamily="2" charset="0"/>
              </a:rPr>
              <a:t>Quản lý thông tin về số lượng </a:t>
            </a:r>
            <a:r>
              <a:rPr lang="en-US" sz="2000">
                <a:latin typeface="Playfair Display" panose="00000500000000000000" pitchFamily="2" charset="0"/>
              </a:rPr>
              <a:t>bàn để </a:t>
            </a:r>
            <a:r>
              <a:rPr lang="en-US" sz="2000" dirty="0">
                <a:latin typeface="Playfair Display" panose="00000500000000000000" pitchFamily="2" charset="0"/>
              </a:rPr>
              <a:t>nhà hàng có thể quản lý hiệu quả nguồn lực.</a:t>
            </a:r>
          </a:p>
        </p:txBody>
      </p:sp>
      <p:sp>
        <p:nvSpPr>
          <p:cNvPr id="13" name="Text 10"/>
          <p:cNvSpPr/>
          <p:nvPr/>
        </p:nvSpPr>
        <p:spPr>
          <a:xfrm>
            <a:off x="1081134" y="5242202"/>
            <a:ext cx="198120" cy="416481"/>
          </a:xfrm>
          <a:prstGeom prst="rect">
            <a:avLst/>
          </a:prstGeom>
          <a:noFill/>
          <a:ln/>
        </p:spPr>
        <p:txBody>
          <a:bodyPr wrap="none" rtlCol="0" anchor="t"/>
          <a:lstStyle/>
          <a:p>
            <a:pPr marL="0" indent="0" algn="ctr">
              <a:lnSpc>
                <a:spcPts val="3281"/>
              </a:lnSpc>
              <a:buNone/>
            </a:pPr>
            <a:endParaRPr lang="en-US" sz="2624" dirty="0"/>
          </a:p>
        </p:txBody>
      </p:sp>
      <p:sp>
        <p:nvSpPr>
          <p:cNvPr id="19" name="Text 16"/>
          <p:cNvSpPr/>
          <p:nvPr/>
        </p:nvSpPr>
        <p:spPr>
          <a:xfrm>
            <a:off x="2402311" y="5242202"/>
            <a:ext cx="2221944" cy="347186"/>
          </a:xfrm>
          <a:prstGeom prst="rect">
            <a:avLst/>
          </a:prstGeom>
          <a:noFill/>
          <a:ln/>
        </p:spPr>
        <p:txBody>
          <a:bodyPr wrap="none" rtlCol="0" anchor="t"/>
          <a:lstStyle/>
          <a:p>
            <a:pPr marL="0" indent="0" algn="l">
              <a:lnSpc>
                <a:spcPts val="2734"/>
              </a:lnSpc>
              <a:buNone/>
            </a:pPr>
            <a:endParaRPr lang="en-US" sz="2187" dirty="0">
              <a:solidFill>
                <a:srgbClr val="015F98"/>
              </a:solidFill>
            </a:endParaRPr>
          </a:p>
        </p:txBody>
      </p:sp>
      <p:sp>
        <p:nvSpPr>
          <p:cNvPr id="20" name="Text 17"/>
          <p:cNvSpPr/>
          <p:nvPr/>
        </p:nvSpPr>
        <p:spPr>
          <a:xfrm>
            <a:off x="2402311" y="5811558"/>
            <a:ext cx="7751088" cy="710803"/>
          </a:xfrm>
          <a:prstGeom prst="rect">
            <a:avLst/>
          </a:prstGeom>
          <a:noFill/>
          <a:ln/>
        </p:spPr>
        <p:txBody>
          <a:bodyPr wrap="square" rtlCol="0" anchor="t"/>
          <a:lstStyle/>
          <a:p>
            <a:pPr indent="0">
              <a:lnSpc>
                <a:spcPct val="150000"/>
              </a:lnSpc>
              <a:buNone/>
            </a:pPr>
            <a:endParaRPr lang="en-US" sz="2000" dirty="0">
              <a:latin typeface="Playfair Display" panose="00000500000000000000" pitchFamily="2" charset="0"/>
            </a:endParaRPr>
          </a:p>
        </p:txBody>
      </p:sp>
      <p:pic>
        <p:nvPicPr>
          <p:cNvPr id="24" name="Picture 23">
            <a:extLst>
              <a:ext uri="{FF2B5EF4-FFF2-40B4-BE49-F238E27FC236}">
                <a16:creationId xmlns:a16="http://schemas.microsoft.com/office/drawing/2014/main" id="{792C957B-C56E-EBD5-3842-07A280356BEB}"/>
              </a:ext>
            </a:extLst>
          </p:cNvPr>
          <p:cNvPicPr>
            <a:picLocks noChangeAspect="1"/>
          </p:cNvPicPr>
          <p:nvPr/>
        </p:nvPicPr>
        <p:blipFill>
          <a:blip r:embed="rId4"/>
          <a:stretch>
            <a:fillRect/>
          </a:stretch>
        </p:blipFill>
        <p:spPr>
          <a:xfrm>
            <a:off x="5277088" y="380463"/>
            <a:ext cx="1019295" cy="1019295"/>
          </a:xfrm>
          <a:prstGeom prst="rect">
            <a:avLst/>
          </a:prstGeom>
        </p:spPr>
      </p:pic>
      <p:pic>
        <p:nvPicPr>
          <p:cNvPr id="25" name="Picture 4">
            <a:extLst>
              <a:ext uri="{FF2B5EF4-FFF2-40B4-BE49-F238E27FC236}">
                <a16:creationId xmlns:a16="http://schemas.microsoft.com/office/drawing/2014/main" id="{3453C4FA-7B67-B6FD-A6BC-CC1FAD5C7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5624" y="-1"/>
            <a:ext cx="4774776" cy="8229601"/>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7EF7496F-C224-F4AB-45D3-1D0C87B79609}"/>
              </a:ext>
            </a:extLst>
          </p:cNvPr>
          <p:cNvGrpSpPr/>
          <p:nvPr/>
        </p:nvGrpSpPr>
        <p:grpSpPr>
          <a:xfrm>
            <a:off x="12843163" y="124691"/>
            <a:ext cx="2810766" cy="1565872"/>
            <a:chOff x="7774727" y="215499"/>
            <a:chExt cx="2161200" cy="1155000"/>
          </a:xfrm>
        </p:grpSpPr>
        <p:sp>
          <p:nvSpPr>
            <p:cNvPr id="27" name="Google Shape;174;p32">
              <a:extLst>
                <a:ext uri="{FF2B5EF4-FFF2-40B4-BE49-F238E27FC236}">
                  <a16:creationId xmlns:a16="http://schemas.microsoft.com/office/drawing/2014/main" id="{60622A25-D0AA-8775-4F46-E28ED6BCBA40}"/>
                </a:ext>
              </a:extLst>
            </p:cNvPr>
            <p:cNvSpPr/>
            <p:nvPr/>
          </p:nvSpPr>
          <p:spPr>
            <a:xfrm rot="-5400000">
              <a:off x="8277827" y="-287601"/>
              <a:ext cx="1155000" cy="2161200"/>
            </a:xfrm>
            <a:prstGeom prst="round2SameRect">
              <a:avLst>
                <a:gd name="adj1" fmla="val 50000"/>
                <a:gd name="adj2" fmla="val 0"/>
              </a:avLst>
            </a:prstGeom>
            <a:solidFill>
              <a:srgbClr val="9DD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Flowchart: Connector 27">
              <a:extLst>
                <a:ext uri="{FF2B5EF4-FFF2-40B4-BE49-F238E27FC236}">
                  <a16:creationId xmlns:a16="http://schemas.microsoft.com/office/drawing/2014/main" id="{45DC43FB-CFDD-2185-259C-F703A2E86696}"/>
                </a:ext>
              </a:extLst>
            </p:cNvPr>
            <p:cNvSpPr/>
            <p:nvPr/>
          </p:nvSpPr>
          <p:spPr>
            <a:xfrm>
              <a:off x="7857318" y="245985"/>
              <a:ext cx="1222832" cy="1098713"/>
            </a:xfrm>
            <a:prstGeom prst="flowChartConnector">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607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5">
    <p:bg>
      <p:bgPr>
        <a:gradFill flip="none" rotWithShape="1">
          <a:gsLst>
            <a:gs pos="11000">
              <a:srgbClr val="9DD9F3"/>
            </a:gs>
            <a:gs pos="62000">
              <a:srgbClr val="9DD9F3"/>
            </a:gs>
            <a:gs pos="100000">
              <a:schemeClr val="accent5">
                <a:lumMod val="7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8" name="Text 4"/>
          <p:cNvSpPr/>
          <p:nvPr/>
        </p:nvSpPr>
        <p:spPr>
          <a:xfrm>
            <a:off x="935539" y="1655584"/>
            <a:ext cx="7067669" cy="1276350"/>
          </a:xfrm>
          <a:prstGeom prst="rect">
            <a:avLst/>
          </a:prstGeom>
          <a:noFill/>
          <a:ln/>
        </p:spPr>
        <p:txBody>
          <a:bodyPr wrap="square" rtlCol="0" anchor="t"/>
          <a:lstStyle/>
          <a:p>
            <a:pPr indent="0">
              <a:lnSpc>
                <a:spcPct val="150000"/>
              </a:lnSpc>
              <a:buNone/>
            </a:pPr>
            <a:r>
              <a:rPr lang="en-US" sz="2000" dirty="0">
                <a:latin typeface="Playfair Display" panose="00000500000000000000" pitchFamily="2" charset="0"/>
              </a:rPr>
              <a:t>Tạo và quản lý thực đơn, cập nhật món ăn và giá cả một cách dễ dàng để đáp ứng nhu cầu của khách hàng.</a:t>
            </a:r>
          </a:p>
        </p:txBody>
      </p:sp>
      <p:grpSp>
        <p:nvGrpSpPr>
          <p:cNvPr id="2" name="Group 1">
            <a:extLst>
              <a:ext uri="{FF2B5EF4-FFF2-40B4-BE49-F238E27FC236}">
                <a16:creationId xmlns:a16="http://schemas.microsoft.com/office/drawing/2014/main" id="{C6FDEFC3-D214-4839-79BD-EBADE27763D2}"/>
              </a:ext>
            </a:extLst>
          </p:cNvPr>
          <p:cNvGrpSpPr/>
          <p:nvPr/>
        </p:nvGrpSpPr>
        <p:grpSpPr>
          <a:xfrm>
            <a:off x="300814" y="460131"/>
            <a:ext cx="5400080" cy="894992"/>
            <a:chOff x="247529" y="152756"/>
            <a:chExt cx="5400080" cy="894992"/>
          </a:xfrm>
        </p:grpSpPr>
        <p:sp>
          <p:nvSpPr>
            <p:cNvPr id="4" name="Text 1"/>
            <p:cNvSpPr/>
            <p:nvPr/>
          </p:nvSpPr>
          <p:spPr>
            <a:xfrm>
              <a:off x="247529" y="346591"/>
              <a:ext cx="3400545" cy="634484"/>
            </a:xfrm>
            <a:prstGeom prst="rect">
              <a:avLst/>
            </a:prstGeom>
            <a:noFill/>
            <a:ln/>
          </p:spPr>
          <p:txBody>
            <a:bodyPr wrap="none" rtlCol="0" anchor="t"/>
            <a:lstStyle/>
            <a:p>
              <a:pPr marL="0" indent="0">
                <a:lnSpc>
                  <a:spcPts val="3827"/>
                </a:lnSpc>
                <a:buNone/>
              </a:pPr>
              <a:r>
                <a:rPr lang="en-US" sz="4400" b="1" dirty="0">
                  <a:latin typeface="Nunito" pitchFamily="34" charset="0"/>
                  <a:ea typeface="Nunito" pitchFamily="34" charset="-122"/>
                  <a:cs typeface="Nunito" pitchFamily="34" charset="-120"/>
                </a:rPr>
                <a:t>Quản Lý Món Ăn</a:t>
              </a:r>
              <a:endParaRPr lang="en-US" sz="4400" dirty="0"/>
            </a:p>
          </p:txBody>
        </p:sp>
        <p:pic>
          <p:nvPicPr>
            <p:cNvPr id="24" name="Picture 23">
              <a:extLst>
                <a:ext uri="{FF2B5EF4-FFF2-40B4-BE49-F238E27FC236}">
                  <a16:creationId xmlns:a16="http://schemas.microsoft.com/office/drawing/2014/main" id="{FDA11217-7290-CF1E-721B-BB54B27696A2}"/>
                </a:ext>
              </a:extLst>
            </p:cNvPr>
            <p:cNvPicPr>
              <a:picLocks noChangeAspect="1"/>
            </p:cNvPicPr>
            <p:nvPr/>
          </p:nvPicPr>
          <p:blipFill>
            <a:blip r:embed="rId3"/>
            <a:stretch>
              <a:fillRect/>
            </a:stretch>
          </p:blipFill>
          <p:spPr>
            <a:xfrm>
              <a:off x="4752617" y="152756"/>
              <a:ext cx="894992" cy="894992"/>
            </a:xfrm>
            <a:prstGeom prst="rect">
              <a:avLst/>
            </a:prstGeom>
            <a:noFill/>
          </p:spPr>
        </p:pic>
      </p:grpSp>
      <p:grpSp>
        <p:nvGrpSpPr>
          <p:cNvPr id="25" name="Group 24">
            <a:extLst>
              <a:ext uri="{FF2B5EF4-FFF2-40B4-BE49-F238E27FC236}">
                <a16:creationId xmlns:a16="http://schemas.microsoft.com/office/drawing/2014/main" id="{B09A8AE8-5E28-2000-5999-F1EAE20D8DDF}"/>
              </a:ext>
            </a:extLst>
          </p:cNvPr>
          <p:cNvGrpSpPr/>
          <p:nvPr/>
        </p:nvGrpSpPr>
        <p:grpSpPr>
          <a:xfrm>
            <a:off x="12843163" y="124691"/>
            <a:ext cx="2810766" cy="1565872"/>
            <a:chOff x="7774727" y="215499"/>
            <a:chExt cx="2161200" cy="1155000"/>
          </a:xfrm>
        </p:grpSpPr>
        <p:sp>
          <p:nvSpPr>
            <p:cNvPr id="26" name="Google Shape;174;p32">
              <a:extLst>
                <a:ext uri="{FF2B5EF4-FFF2-40B4-BE49-F238E27FC236}">
                  <a16:creationId xmlns:a16="http://schemas.microsoft.com/office/drawing/2014/main" id="{26FD07FF-3C77-B304-812E-7906A7F549D8}"/>
                </a:ext>
              </a:extLst>
            </p:cNvPr>
            <p:cNvSpPr/>
            <p:nvPr/>
          </p:nvSpPr>
          <p:spPr>
            <a:xfrm rot="-5400000">
              <a:off x="8277827" y="-287601"/>
              <a:ext cx="1155000" cy="2161200"/>
            </a:xfrm>
            <a:prstGeom prst="round2SameRect">
              <a:avLst>
                <a:gd name="adj1" fmla="val 50000"/>
                <a:gd name="adj2" fmla="val 0"/>
              </a:avLst>
            </a:prstGeom>
            <a:solidFill>
              <a:srgbClr val="9DD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Flowchart: Connector 26">
              <a:extLst>
                <a:ext uri="{FF2B5EF4-FFF2-40B4-BE49-F238E27FC236}">
                  <a16:creationId xmlns:a16="http://schemas.microsoft.com/office/drawing/2014/main" id="{F894E919-61A1-6799-E1BF-5F06A2896379}"/>
                </a:ext>
              </a:extLst>
            </p:cNvPr>
            <p:cNvSpPr/>
            <p:nvPr/>
          </p:nvSpPr>
          <p:spPr>
            <a:xfrm>
              <a:off x="7857318" y="245985"/>
              <a:ext cx="1222832" cy="1098713"/>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1">
            <a:extLst>
              <a:ext uri="{FF2B5EF4-FFF2-40B4-BE49-F238E27FC236}">
                <a16:creationId xmlns:a16="http://schemas.microsoft.com/office/drawing/2014/main" id="{46342347-AF48-5C01-32DE-3851A1008D1A}"/>
              </a:ext>
            </a:extLst>
          </p:cNvPr>
          <p:cNvSpPr/>
          <p:nvPr/>
        </p:nvSpPr>
        <p:spPr>
          <a:xfrm>
            <a:off x="7992716" y="4755661"/>
            <a:ext cx="3400545" cy="634484"/>
          </a:xfrm>
          <a:prstGeom prst="rect">
            <a:avLst/>
          </a:prstGeom>
          <a:noFill/>
          <a:ln/>
        </p:spPr>
        <p:txBody>
          <a:bodyPr wrap="none" rtlCol="0" anchor="t"/>
          <a:lstStyle/>
          <a:p>
            <a:pPr marL="0" indent="0">
              <a:lnSpc>
                <a:spcPts val="3827"/>
              </a:lnSpc>
              <a:buNone/>
            </a:pPr>
            <a:r>
              <a:rPr lang="en-US" sz="4400" b="1" dirty="0">
                <a:latin typeface="Nunito" pitchFamily="34" charset="0"/>
                <a:ea typeface="Nunito" pitchFamily="34" charset="-122"/>
                <a:cs typeface="Nunito" pitchFamily="34" charset="-120"/>
              </a:rPr>
              <a:t>Quản </a:t>
            </a:r>
            <a:r>
              <a:rPr lang="en-US" sz="4400" b="1">
                <a:latin typeface="Nunito" pitchFamily="34" charset="0"/>
                <a:ea typeface="Nunito" pitchFamily="34" charset="-122"/>
                <a:cs typeface="Nunito" pitchFamily="34" charset="-120"/>
              </a:rPr>
              <a:t>Lý Danh Mục</a:t>
            </a:r>
            <a:endParaRPr lang="en-US" sz="4400" dirty="0"/>
          </a:p>
        </p:txBody>
      </p:sp>
      <p:sp>
        <p:nvSpPr>
          <p:cNvPr id="7" name="Text 4">
            <a:extLst>
              <a:ext uri="{FF2B5EF4-FFF2-40B4-BE49-F238E27FC236}">
                <a16:creationId xmlns:a16="http://schemas.microsoft.com/office/drawing/2014/main" id="{1D78E85F-9CF2-6666-DB36-498D0B2585F2}"/>
              </a:ext>
            </a:extLst>
          </p:cNvPr>
          <p:cNvSpPr/>
          <p:nvPr/>
        </p:nvSpPr>
        <p:spPr>
          <a:xfrm>
            <a:off x="8680724" y="5678380"/>
            <a:ext cx="7067669" cy="1276350"/>
          </a:xfrm>
          <a:prstGeom prst="rect">
            <a:avLst/>
          </a:prstGeom>
          <a:noFill/>
          <a:ln/>
        </p:spPr>
        <p:txBody>
          <a:bodyPr wrap="square" rtlCol="0" anchor="t"/>
          <a:lstStyle/>
          <a:p>
            <a:pPr indent="0">
              <a:lnSpc>
                <a:spcPct val="150000"/>
              </a:lnSpc>
              <a:buNone/>
            </a:pPr>
            <a:r>
              <a:rPr lang="en-US" sz="2000" dirty="0">
                <a:latin typeface="Playfair Display" panose="00000500000000000000" pitchFamily="2" charset="0"/>
              </a:rPr>
              <a:t>Tạo và quản </a:t>
            </a:r>
            <a:r>
              <a:rPr lang="en-US" sz="2000">
                <a:latin typeface="Playfair Display" panose="00000500000000000000" pitchFamily="2" charset="0"/>
              </a:rPr>
              <a:t>lý danh mục, cập nhật danh mục.</a:t>
            </a:r>
            <a:endParaRPr lang="en-US" sz="2000" dirty="0">
              <a:latin typeface="Playfair Display" panose="00000500000000000000" pitchFamily="2" charset="0"/>
            </a:endParaRPr>
          </a:p>
        </p:txBody>
      </p:sp>
      <p:pic>
        <p:nvPicPr>
          <p:cNvPr id="1026" name="Picture 2">
            <a:extLst>
              <a:ext uri="{FF2B5EF4-FFF2-40B4-BE49-F238E27FC236}">
                <a16:creationId xmlns:a16="http://schemas.microsoft.com/office/drawing/2014/main" id="{7F0654CA-D302-4297-737B-F3FAE3B13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912" y="2753521"/>
            <a:ext cx="5700894" cy="80560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09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480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6">
    <p:bg>
      <p:bgPr>
        <a:solidFill>
          <a:srgbClr val="0070C0">
            <a:alpha val="36000"/>
          </a:srgb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397663-22A1-431A-9DB8-D380FDCF1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3659" y="2698847"/>
            <a:ext cx="5727980" cy="2863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 1"/>
          <p:cNvSpPr/>
          <p:nvPr/>
        </p:nvSpPr>
        <p:spPr>
          <a:xfrm>
            <a:off x="623292" y="600729"/>
            <a:ext cx="44500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Quản Lý Hoá Đơn</a:t>
            </a:r>
            <a:endParaRPr lang="en-US" sz="4374" dirty="0"/>
          </a:p>
        </p:txBody>
      </p:sp>
      <p:sp>
        <p:nvSpPr>
          <p:cNvPr id="5" name="Shape 2"/>
          <p:cNvSpPr/>
          <p:nvPr/>
        </p:nvSpPr>
        <p:spPr>
          <a:xfrm>
            <a:off x="754797" y="2437566"/>
            <a:ext cx="499943" cy="499943"/>
          </a:xfrm>
          <a:prstGeom prst="roundRect">
            <a:avLst>
              <a:gd name="adj" fmla="val 80001"/>
            </a:avLst>
          </a:prstGeom>
          <a:solidFill>
            <a:srgbClr val="F3F3FF"/>
          </a:solidFill>
          <a:ln w="27742">
            <a:solidFill>
              <a:srgbClr val="2D4DF2"/>
            </a:solidFill>
            <a:prstDash val="solid"/>
          </a:ln>
        </p:spPr>
        <p:txBody>
          <a:bodyPr/>
          <a:lstStyle/>
          <a:p>
            <a:endParaRPr lang="en-US"/>
          </a:p>
        </p:txBody>
      </p:sp>
      <p:sp>
        <p:nvSpPr>
          <p:cNvPr id="6" name="Text 3"/>
          <p:cNvSpPr/>
          <p:nvPr/>
        </p:nvSpPr>
        <p:spPr>
          <a:xfrm>
            <a:off x="905649" y="2444590"/>
            <a:ext cx="198120"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1476911" y="2513885"/>
            <a:ext cx="2440900" cy="694373"/>
          </a:xfrm>
          <a:prstGeom prst="rect">
            <a:avLst/>
          </a:prstGeom>
          <a:noFill/>
          <a:ln/>
        </p:spPr>
        <p:txBody>
          <a:bodyPr wrap="squar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Tự động tạo hoá đơn</a:t>
            </a:r>
            <a:endParaRPr lang="en-US" sz="2187" dirty="0"/>
          </a:p>
        </p:txBody>
      </p:sp>
      <p:sp>
        <p:nvSpPr>
          <p:cNvPr id="8" name="Text 5"/>
          <p:cNvSpPr/>
          <p:nvPr/>
        </p:nvSpPr>
        <p:spPr>
          <a:xfrm>
            <a:off x="754797" y="3430428"/>
            <a:ext cx="3163014" cy="4560633"/>
          </a:xfrm>
          <a:prstGeom prst="rect">
            <a:avLst/>
          </a:prstGeom>
          <a:noFill/>
          <a:ln/>
        </p:spPr>
        <p:txBody>
          <a:bodyPr wrap="square" rtlCol="0" anchor="t"/>
          <a:lstStyle/>
          <a:p>
            <a:pPr indent="0">
              <a:lnSpc>
                <a:spcPct val="150000"/>
              </a:lnSpc>
              <a:buNone/>
            </a:pPr>
            <a:r>
              <a:rPr lang="en-US" sz="2000" dirty="0">
                <a:latin typeface="Playfair Display" panose="00000500000000000000" pitchFamily="2" charset="0"/>
              </a:rPr>
              <a:t>Tạo hoá đơn tự động sau khi khách hàng hoàn thành đơn hàng để tăng tính chính xác và tiết kiệm thời gian cho nhân viên.</a:t>
            </a:r>
          </a:p>
        </p:txBody>
      </p:sp>
      <p:sp>
        <p:nvSpPr>
          <p:cNvPr id="13" name="Shape 10"/>
          <p:cNvSpPr/>
          <p:nvPr/>
        </p:nvSpPr>
        <p:spPr>
          <a:xfrm>
            <a:off x="4366320" y="2448876"/>
            <a:ext cx="499943" cy="499943"/>
          </a:xfrm>
          <a:prstGeom prst="roundRect">
            <a:avLst>
              <a:gd name="adj" fmla="val 80001"/>
            </a:avLst>
          </a:prstGeom>
          <a:solidFill>
            <a:srgbClr val="F3F3FF"/>
          </a:solidFill>
          <a:ln w="27742">
            <a:solidFill>
              <a:srgbClr val="AD1F96"/>
            </a:solidFill>
            <a:prstDash val="solid"/>
          </a:ln>
        </p:spPr>
        <p:txBody>
          <a:bodyPr/>
          <a:lstStyle/>
          <a:p>
            <a:endParaRPr lang="en-US"/>
          </a:p>
        </p:txBody>
      </p:sp>
      <p:sp>
        <p:nvSpPr>
          <p:cNvPr id="14" name="Text 11"/>
          <p:cNvSpPr/>
          <p:nvPr/>
        </p:nvSpPr>
        <p:spPr>
          <a:xfrm>
            <a:off x="4517172" y="2455900"/>
            <a:ext cx="198120"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rPr>
              <a:t>2</a:t>
            </a:r>
            <a:endParaRPr lang="en-US" sz="2624" dirty="0"/>
          </a:p>
        </p:txBody>
      </p:sp>
      <p:sp>
        <p:nvSpPr>
          <p:cNvPr id="15" name="Text 12"/>
          <p:cNvSpPr/>
          <p:nvPr/>
        </p:nvSpPr>
        <p:spPr>
          <a:xfrm>
            <a:off x="5088434" y="2525195"/>
            <a:ext cx="2440900" cy="694373"/>
          </a:xfrm>
          <a:prstGeom prst="rect">
            <a:avLst/>
          </a:prstGeom>
          <a:noFill/>
          <a:ln/>
        </p:spPr>
        <p:txBody>
          <a:bodyPr wrap="squar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Lưu trữ và tra cứu hoá đơn</a:t>
            </a:r>
            <a:endParaRPr lang="en-US" sz="2187" dirty="0"/>
          </a:p>
        </p:txBody>
      </p:sp>
      <p:sp>
        <p:nvSpPr>
          <p:cNvPr id="16" name="Text 13"/>
          <p:cNvSpPr/>
          <p:nvPr/>
        </p:nvSpPr>
        <p:spPr>
          <a:xfrm>
            <a:off x="4715292" y="3441737"/>
            <a:ext cx="2814042" cy="3227419"/>
          </a:xfrm>
          <a:prstGeom prst="rect">
            <a:avLst/>
          </a:prstGeom>
          <a:noFill/>
          <a:ln/>
        </p:spPr>
        <p:txBody>
          <a:bodyPr wrap="square" rtlCol="0" anchor="t"/>
          <a:lstStyle/>
          <a:p>
            <a:pPr indent="0">
              <a:lnSpc>
                <a:spcPct val="150000"/>
              </a:lnSpc>
              <a:buNone/>
            </a:pPr>
            <a:r>
              <a:rPr lang="en-US" sz="2000" dirty="0">
                <a:latin typeface="Playfair Display" panose="00000500000000000000" pitchFamily="2" charset="0"/>
              </a:rPr>
              <a:t>Lưu trữ thông tin hoá đơn và khách hàng trong hệ thống để dễ dàng tra cứu và sử dụng cho mục đích quản lý và báo cáo.</a:t>
            </a:r>
          </a:p>
        </p:txBody>
      </p:sp>
      <p:pic>
        <p:nvPicPr>
          <p:cNvPr id="19" name="Picture 18">
            <a:extLst>
              <a:ext uri="{FF2B5EF4-FFF2-40B4-BE49-F238E27FC236}">
                <a16:creationId xmlns:a16="http://schemas.microsoft.com/office/drawing/2014/main" id="{1BC7B884-6103-171D-5BFD-D52599517576}"/>
              </a:ext>
            </a:extLst>
          </p:cNvPr>
          <p:cNvPicPr>
            <a:picLocks noChangeAspect="1"/>
          </p:cNvPicPr>
          <p:nvPr/>
        </p:nvPicPr>
        <p:blipFill>
          <a:blip r:embed="rId4"/>
          <a:stretch>
            <a:fillRect/>
          </a:stretch>
        </p:blipFill>
        <p:spPr>
          <a:xfrm>
            <a:off x="5343525" y="465235"/>
            <a:ext cx="965359" cy="965359"/>
          </a:xfrm>
          <a:prstGeom prst="rect">
            <a:avLst/>
          </a:prstGeom>
        </p:spPr>
      </p:pic>
      <p:grpSp>
        <p:nvGrpSpPr>
          <p:cNvPr id="23" name="Group 22">
            <a:extLst>
              <a:ext uri="{FF2B5EF4-FFF2-40B4-BE49-F238E27FC236}">
                <a16:creationId xmlns:a16="http://schemas.microsoft.com/office/drawing/2014/main" id="{E6C8EC8E-2389-3A15-BA00-6E8E5477BAF8}"/>
              </a:ext>
            </a:extLst>
          </p:cNvPr>
          <p:cNvGrpSpPr/>
          <p:nvPr/>
        </p:nvGrpSpPr>
        <p:grpSpPr>
          <a:xfrm>
            <a:off x="12843163" y="124691"/>
            <a:ext cx="2810766" cy="1565872"/>
            <a:chOff x="7774727" y="215499"/>
            <a:chExt cx="2161200" cy="1155000"/>
          </a:xfrm>
        </p:grpSpPr>
        <p:sp>
          <p:nvSpPr>
            <p:cNvPr id="24" name="Google Shape;174;p32">
              <a:extLst>
                <a:ext uri="{FF2B5EF4-FFF2-40B4-BE49-F238E27FC236}">
                  <a16:creationId xmlns:a16="http://schemas.microsoft.com/office/drawing/2014/main" id="{705D22CC-6D57-084A-AC3A-A86A3C5E6F33}"/>
                </a:ext>
              </a:extLst>
            </p:cNvPr>
            <p:cNvSpPr/>
            <p:nvPr/>
          </p:nvSpPr>
          <p:spPr>
            <a:xfrm rot="-5400000">
              <a:off x="8277827" y="-287601"/>
              <a:ext cx="1155000" cy="2161200"/>
            </a:xfrm>
            <a:prstGeom prst="round2SameRect">
              <a:avLst>
                <a:gd name="adj1" fmla="val 50000"/>
                <a:gd name="adj2" fmla="val 0"/>
              </a:avLst>
            </a:prstGeom>
            <a:solidFill>
              <a:srgbClr val="9DD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Flowchart: Connector 24">
              <a:extLst>
                <a:ext uri="{FF2B5EF4-FFF2-40B4-BE49-F238E27FC236}">
                  <a16:creationId xmlns:a16="http://schemas.microsoft.com/office/drawing/2014/main" id="{D586AAC1-E8B9-E701-7D15-2B9229D0256F}"/>
                </a:ext>
              </a:extLst>
            </p:cNvPr>
            <p:cNvSpPr/>
            <p:nvPr/>
          </p:nvSpPr>
          <p:spPr>
            <a:xfrm>
              <a:off x="7857318" y="245985"/>
              <a:ext cx="1222832" cy="1098713"/>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887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7">
    <p:bg>
      <p:bgPr>
        <a:solidFill>
          <a:schemeClr val="accent5">
            <a:lumMod val="75000"/>
            <a:alpha val="32000"/>
          </a:schemeClr>
        </a:solidFill>
        <a:effectLst/>
      </p:bgPr>
    </p:bg>
    <p:spTree>
      <p:nvGrpSpPr>
        <p:cNvPr id="1" name=""/>
        <p:cNvGrpSpPr/>
        <p:nvPr/>
      </p:nvGrpSpPr>
      <p:grpSpPr>
        <a:xfrm>
          <a:off x="0" y="0"/>
          <a:ext cx="0" cy="0"/>
          <a:chOff x="0" y="0"/>
          <a:chExt cx="0" cy="0"/>
        </a:xfrm>
      </p:grpSpPr>
      <p:sp>
        <p:nvSpPr>
          <p:cNvPr id="4" name="Text 1"/>
          <p:cNvSpPr/>
          <p:nvPr/>
        </p:nvSpPr>
        <p:spPr>
          <a:xfrm>
            <a:off x="581798" y="460608"/>
            <a:ext cx="3616762" cy="565071"/>
          </a:xfrm>
          <a:prstGeom prst="rect">
            <a:avLst/>
          </a:prstGeom>
          <a:noFill/>
          <a:ln/>
        </p:spPr>
        <p:txBody>
          <a:bodyPr wrap="none" rtlCol="0" anchor="t"/>
          <a:lstStyle/>
          <a:p>
            <a:pPr marL="0" indent="0">
              <a:lnSpc>
                <a:spcPts val="4450"/>
              </a:lnSpc>
              <a:buNone/>
            </a:pPr>
            <a:r>
              <a:rPr lang="en-US" sz="3560" b="1" dirty="0">
                <a:solidFill>
                  <a:srgbClr val="00002E"/>
                </a:solidFill>
                <a:latin typeface="Nunito" pitchFamily="34" charset="0"/>
                <a:ea typeface="Nunito" pitchFamily="34" charset="-122"/>
                <a:cs typeface="Nunito" pitchFamily="34" charset="-120"/>
              </a:rPr>
              <a:t>Order</a:t>
            </a:r>
            <a:endParaRPr lang="en-US" sz="3560" dirty="0"/>
          </a:p>
        </p:txBody>
      </p:sp>
      <p:sp>
        <p:nvSpPr>
          <p:cNvPr id="5" name="Shape 2"/>
          <p:cNvSpPr/>
          <p:nvPr/>
        </p:nvSpPr>
        <p:spPr>
          <a:xfrm>
            <a:off x="1966019" y="2226980"/>
            <a:ext cx="22503" cy="4138017"/>
          </a:xfrm>
          <a:prstGeom prst="rect">
            <a:avLst/>
          </a:prstGeom>
          <a:solidFill>
            <a:srgbClr val="DFDFEB"/>
          </a:solidFill>
          <a:ln/>
        </p:spPr>
        <p:txBody>
          <a:bodyPr/>
          <a:lstStyle/>
          <a:p>
            <a:endParaRPr lang="en-US"/>
          </a:p>
        </p:txBody>
      </p:sp>
      <p:sp>
        <p:nvSpPr>
          <p:cNvPr id="6" name="Shape 3"/>
          <p:cNvSpPr/>
          <p:nvPr/>
        </p:nvSpPr>
        <p:spPr>
          <a:xfrm>
            <a:off x="2180629" y="2560295"/>
            <a:ext cx="632936" cy="22503"/>
          </a:xfrm>
          <a:prstGeom prst="rect">
            <a:avLst/>
          </a:prstGeom>
          <a:solidFill>
            <a:srgbClr val="2D4DF2"/>
          </a:solidFill>
          <a:ln/>
        </p:spPr>
        <p:txBody>
          <a:bodyPr/>
          <a:lstStyle/>
          <a:p>
            <a:endParaRPr lang="en-US"/>
          </a:p>
        </p:txBody>
      </p:sp>
      <p:sp>
        <p:nvSpPr>
          <p:cNvPr id="7" name="Shape 4"/>
          <p:cNvSpPr/>
          <p:nvPr/>
        </p:nvSpPr>
        <p:spPr>
          <a:xfrm>
            <a:off x="1773793" y="2368188"/>
            <a:ext cx="406837" cy="406837"/>
          </a:xfrm>
          <a:prstGeom prst="roundRect">
            <a:avLst>
              <a:gd name="adj" fmla="val 80011"/>
            </a:avLst>
          </a:prstGeom>
          <a:solidFill>
            <a:srgbClr val="F3F3FF"/>
          </a:solidFill>
          <a:ln w="22503">
            <a:solidFill>
              <a:srgbClr val="2D4DF2"/>
            </a:solidFill>
            <a:prstDash val="solid"/>
          </a:ln>
        </p:spPr>
        <p:txBody>
          <a:bodyPr/>
          <a:lstStyle/>
          <a:p>
            <a:endParaRPr lang="en-US"/>
          </a:p>
        </p:txBody>
      </p:sp>
      <p:sp>
        <p:nvSpPr>
          <p:cNvPr id="8" name="Text 5"/>
          <p:cNvSpPr/>
          <p:nvPr/>
        </p:nvSpPr>
        <p:spPr>
          <a:xfrm>
            <a:off x="1897141" y="2344079"/>
            <a:ext cx="160020" cy="338971"/>
          </a:xfrm>
          <a:prstGeom prst="rect">
            <a:avLst/>
          </a:prstGeom>
          <a:noFill/>
          <a:ln/>
        </p:spPr>
        <p:txBody>
          <a:bodyPr wrap="none" rtlCol="0" anchor="t"/>
          <a:lstStyle/>
          <a:p>
            <a:pPr marL="0" indent="0" algn="ctr">
              <a:lnSpc>
                <a:spcPts val="2670"/>
              </a:lnSpc>
              <a:buNone/>
            </a:pPr>
            <a:r>
              <a:rPr lang="en-US" sz="2136" b="1" dirty="0">
                <a:solidFill>
                  <a:srgbClr val="2D4DF2"/>
                </a:solidFill>
                <a:latin typeface="Nunito" pitchFamily="34" charset="0"/>
                <a:ea typeface="Nunito" pitchFamily="34" charset="-122"/>
                <a:cs typeface="Nunito" pitchFamily="34" charset="-120"/>
              </a:rPr>
              <a:t>1</a:t>
            </a:r>
            <a:endParaRPr lang="en-US" sz="2136" dirty="0"/>
          </a:p>
        </p:txBody>
      </p:sp>
      <p:sp>
        <p:nvSpPr>
          <p:cNvPr id="9" name="Text 6"/>
          <p:cNvSpPr/>
          <p:nvPr/>
        </p:nvSpPr>
        <p:spPr>
          <a:xfrm>
            <a:off x="2971739" y="2407717"/>
            <a:ext cx="3863221" cy="339923"/>
          </a:xfrm>
          <a:prstGeom prst="rect">
            <a:avLst/>
          </a:prstGeom>
          <a:noFill/>
          <a:ln/>
        </p:spPr>
        <p:txBody>
          <a:bodyPr wrap="square" rtlCol="0" anchor="t"/>
          <a:lstStyle/>
          <a:p>
            <a:pPr marL="0" indent="0" algn="l">
              <a:lnSpc>
                <a:spcPts val="2225"/>
              </a:lnSpc>
              <a:buNone/>
            </a:pPr>
            <a:r>
              <a:rPr lang="en-US" sz="1780" b="1">
                <a:solidFill>
                  <a:srgbClr val="2D4DF2"/>
                </a:solidFill>
                <a:latin typeface="Nunito" pitchFamily="34" charset="0"/>
                <a:ea typeface="Nunito" pitchFamily="34" charset="-122"/>
                <a:cs typeface="Nunito" pitchFamily="34" charset="-120"/>
              </a:rPr>
              <a:t>Nhận order</a:t>
            </a:r>
            <a:endParaRPr lang="en-US" sz="1780" dirty="0"/>
          </a:p>
        </p:txBody>
      </p:sp>
      <p:sp>
        <p:nvSpPr>
          <p:cNvPr id="10" name="Text 7"/>
          <p:cNvSpPr/>
          <p:nvPr/>
        </p:nvSpPr>
        <p:spPr>
          <a:xfrm>
            <a:off x="2971738" y="2690252"/>
            <a:ext cx="4001633" cy="867966"/>
          </a:xfrm>
          <a:prstGeom prst="rect">
            <a:avLst/>
          </a:prstGeom>
          <a:noFill/>
          <a:ln/>
        </p:spPr>
        <p:txBody>
          <a:bodyPr wrap="square" rtlCol="0" anchor="t"/>
          <a:lstStyle/>
          <a:p>
            <a:pPr>
              <a:lnSpc>
                <a:spcPts val="2278"/>
              </a:lnSpc>
            </a:pPr>
            <a:r>
              <a:rPr lang="en-US" sz="1600">
                <a:latin typeface="Playfair Display" panose="00000500000000000000" pitchFamily="2" charset="0"/>
              </a:rPr>
              <a:t>Nhân viên nhận order của khách qua ứng dụng khi khách hàng order trực tiếp.</a:t>
            </a:r>
            <a:endParaRPr lang="en-US" sz="1600" dirty="0">
              <a:latin typeface="Playfair Display" panose="00000500000000000000" pitchFamily="2" charset="0"/>
            </a:endParaRPr>
          </a:p>
        </p:txBody>
      </p:sp>
      <p:sp>
        <p:nvSpPr>
          <p:cNvPr id="16" name="Shape 13"/>
          <p:cNvSpPr/>
          <p:nvPr/>
        </p:nvSpPr>
        <p:spPr>
          <a:xfrm>
            <a:off x="2180629" y="4716279"/>
            <a:ext cx="632936" cy="22503"/>
          </a:xfrm>
          <a:prstGeom prst="rect">
            <a:avLst/>
          </a:prstGeom>
          <a:solidFill>
            <a:srgbClr val="AD1F96"/>
          </a:solidFill>
          <a:ln/>
        </p:spPr>
        <p:txBody>
          <a:bodyPr/>
          <a:lstStyle/>
          <a:p>
            <a:endParaRPr lang="en-US"/>
          </a:p>
        </p:txBody>
      </p:sp>
      <p:sp>
        <p:nvSpPr>
          <p:cNvPr id="17" name="Shape 14"/>
          <p:cNvSpPr/>
          <p:nvPr/>
        </p:nvSpPr>
        <p:spPr>
          <a:xfrm>
            <a:off x="1773793" y="4524172"/>
            <a:ext cx="406837" cy="406837"/>
          </a:xfrm>
          <a:prstGeom prst="roundRect">
            <a:avLst>
              <a:gd name="adj" fmla="val 80011"/>
            </a:avLst>
          </a:prstGeom>
          <a:solidFill>
            <a:srgbClr val="F3F3FF"/>
          </a:solidFill>
          <a:ln w="22503">
            <a:solidFill>
              <a:srgbClr val="AD1F96"/>
            </a:solidFill>
            <a:prstDash val="solid"/>
          </a:ln>
        </p:spPr>
        <p:txBody>
          <a:bodyPr/>
          <a:lstStyle/>
          <a:p>
            <a:endParaRPr lang="en-US"/>
          </a:p>
        </p:txBody>
      </p:sp>
      <p:sp>
        <p:nvSpPr>
          <p:cNvPr id="18" name="Text 15"/>
          <p:cNvSpPr/>
          <p:nvPr/>
        </p:nvSpPr>
        <p:spPr>
          <a:xfrm>
            <a:off x="1897141" y="4524886"/>
            <a:ext cx="160020" cy="338971"/>
          </a:xfrm>
          <a:prstGeom prst="rect">
            <a:avLst/>
          </a:prstGeom>
          <a:noFill/>
          <a:ln/>
        </p:spPr>
        <p:txBody>
          <a:bodyPr wrap="none" rtlCol="0" anchor="t"/>
          <a:lstStyle/>
          <a:p>
            <a:pPr marL="0" indent="0" algn="ctr">
              <a:lnSpc>
                <a:spcPts val="2670"/>
              </a:lnSpc>
              <a:buNone/>
            </a:pPr>
            <a:r>
              <a:rPr lang="en-US" sz="2136" b="1" dirty="0">
                <a:solidFill>
                  <a:srgbClr val="AD1F96"/>
                </a:solidFill>
                <a:latin typeface="Nunito" pitchFamily="34" charset="0"/>
              </a:rPr>
              <a:t>2</a:t>
            </a:r>
            <a:endParaRPr lang="en-US" sz="2136" dirty="0"/>
          </a:p>
        </p:txBody>
      </p:sp>
      <p:sp>
        <p:nvSpPr>
          <p:cNvPr id="19" name="Text 16"/>
          <p:cNvSpPr/>
          <p:nvPr/>
        </p:nvSpPr>
        <p:spPr>
          <a:xfrm>
            <a:off x="2971740" y="4563700"/>
            <a:ext cx="2659380" cy="282535"/>
          </a:xfrm>
          <a:prstGeom prst="rect">
            <a:avLst/>
          </a:prstGeom>
          <a:noFill/>
          <a:ln/>
        </p:spPr>
        <p:txBody>
          <a:bodyPr wrap="none" rtlCol="0" anchor="t"/>
          <a:lstStyle/>
          <a:p>
            <a:pPr marL="0" indent="0" algn="l">
              <a:lnSpc>
                <a:spcPts val="2225"/>
              </a:lnSpc>
              <a:buNone/>
            </a:pPr>
            <a:r>
              <a:rPr lang="en-US" sz="1780" b="1">
                <a:solidFill>
                  <a:srgbClr val="AD1F96"/>
                </a:solidFill>
                <a:latin typeface="Nunito" pitchFamily="34" charset="0"/>
                <a:ea typeface="Nunito" pitchFamily="34" charset="-122"/>
                <a:cs typeface="Nunito" pitchFamily="34" charset="-120"/>
              </a:rPr>
              <a:t>Kết thúc order</a:t>
            </a:r>
            <a:endParaRPr lang="en-US" sz="1780" dirty="0"/>
          </a:p>
        </p:txBody>
      </p:sp>
      <p:sp>
        <p:nvSpPr>
          <p:cNvPr id="20" name="Text 17"/>
          <p:cNvSpPr/>
          <p:nvPr/>
        </p:nvSpPr>
        <p:spPr>
          <a:xfrm>
            <a:off x="2971738" y="4978192"/>
            <a:ext cx="4001631" cy="1157288"/>
          </a:xfrm>
          <a:prstGeom prst="rect">
            <a:avLst/>
          </a:prstGeom>
          <a:noFill/>
          <a:ln/>
        </p:spPr>
        <p:txBody>
          <a:bodyPr wrap="square" rtlCol="0" anchor="t"/>
          <a:lstStyle/>
          <a:p>
            <a:pPr>
              <a:lnSpc>
                <a:spcPts val="2278"/>
              </a:lnSpc>
            </a:pPr>
            <a:r>
              <a:rPr lang="en-US" sz="1600" dirty="0">
                <a:latin typeface="Playfair Display" panose="00000500000000000000" pitchFamily="2" charset="0"/>
              </a:rPr>
              <a:t>Cho phép nhân </a:t>
            </a:r>
            <a:r>
              <a:rPr lang="en-US" sz="1600">
                <a:latin typeface="Playfair Display" panose="00000500000000000000" pitchFamily="2" charset="0"/>
              </a:rPr>
              <a:t>viên kết thúc order của bàn.</a:t>
            </a:r>
            <a:endParaRPr lang="en-US" sz="1600" dirty="0">
              <a:latin typeface="Playfair Display" panose="00000500000000000000" pitchFamily="2" charset="0"/>
            </a:endParaRPr>
          </a:p>
        </p:txBody>
      </p:sp>
      <p:pic>
        <p:nvPicPr>
          <p:cNvPr id="24" name="Picture 23">
            <a:extLst>
              <a:ext uri="{FF2B5EF4-FFF2-40B4-BE49-F238E27FC236}">
                <a16:creationId xmlns:a16="http://schemas.microsoft.com/office/drawing/2014/main" id="{3F34DF30-A060-986A-15EA-1F98B58133D6}"/>
              </a:ext>
            </a:extLst>
          </p:cNvPr>
          <p:cNvPicPr>
            <a:picLocks noChangeAspect="1"/>
          </p:cNvPicPr>
          <p:nvPr/>
        </p:nvPicPr>
        <p:blipFill>
          <a:blip r:embed="rId3"/>
          <a:stretch>
            <a:fillRect/>
          </a:stretch>
        </p:blipFill>
        <p:spPr>
          <a:xfrm>
            <a:off x="2054330" y="464499"/>
            <a:ext cx="671697" cy="671697"/>
          </a:xfrm>
          <a:prstGeom prst="rect">
            <a:avLst/>
          </a:prstGeom>
        </p:spPr>
      </p:pic>
      <p:grpSp>
        <p:nvGrpSpPr>
          <p:cNvPr id="30" name="Group 29">
            <a:extLst>
              <a:ext uri="{FF2B5EF4-FFF2-40B4-BE49-F238E27FC236}">
                <a16:creationId xmlns:a16="http://schemas.microsoft.com/office/drawing/2014/main" id="{7B2B5256-763C-6196-CBD0-4ABBFDB1C031}"/>
              </a:ext>
            </a:extLst>
          </p:cNvPr>
          <p:cNvGrpSpPr/>
          <p:nvPr/>
        </p:nvGrpSpPr>
        <p:grpSpPr>
          <a:xfrm>
            <a:off x="12843163" y="124691"/>
            <a:ext cx="2810766" cy="1565872"/>
            <a:chOff x="7774727" y="215499"/>
            <a:chExt cx="2161200" cy="1155000"/>
          </a:xfrm>
        </p:grpSpPr>
        <p:sp>
          <p:nvSpPr>
            <p:cNvPr id="31" name="Google Shape;174;p32">
              <a:extLst>
                <a:ext uri="{FF2B5EF4-FFF2-40B4-BE49-F238E27FC236}">
                  <a16:creationId xmlns:a16="http://schemas.microsoft.com/office/drawing/2014/main" id="{DD57F959-37C3-F2BD-8DE2-AC4F08127CA5}"/>
                </a:ext>
              </a:extLst>
            </p:cNvPr>
            <p:cNvSpPr/>
            <p:nvPr/>
          </p:nvSpPr>
          <p:spPr>
            <a:xfrm rot="-5400000">
              <a:off x="8277827" y="-287601"/>
              <a:ext cx="1155000" cy="2161200"/>
            </a:xfrm>
            <a:prstGeom prst="round2SameRect">
              <a:avLst>
                <a:gd name="adj1" fmla="val 50000"/>
                <a:gd name="adj2" fmla="val 0"/>
              </a:avLst>
            </a:prstGeom>
            <a:solidFill>
              <a:srgbClr val="9DD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Flowchart: Connector 31">
              <a:extLst>
                <a:ext uri="{FF2B5EF4-FFF2-40B4-BE49-F238E27FC236}">
                  <a16:creationId xmlns:a16="http://schemas.microsoft.com/office/drawing/2014/main" id="{922E50D2-023E-24B7-ED7C-48380F9B5E6D}"/>
                </a:ext>
              </a:extLst>
            </p:cNvPr>
            <p:cNvSpPr/>
            <p:nvPr/>
          </p:nvSpPr>
          <p:spPr>
            <a:xfrm>
              <a:off x="7857318" y="245985"/>
              <a:ext cx="1222832" cy="1098713"/>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FE123483-2846-A128-9192-2D08C60E82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0928" y="460608"/>
            <a:ext cx="4544241" cy="68083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865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DD9F3"/>
        </a:solidFill>
        <a:effectLst/>
      </p:bgPr>
    </p:bg>
    <p:spTree>
      <p:nvGrpSpPr>
        <p:cNvPr id="1" name=""/>
        <p:cNvGrpSpPr/>
        <p:nvPr/>
      </p:nvGrpSpPr>
      <p:grpSpPr>
        <a:xfrm>
          <a:off x="0" y="0"/>
          <a:ext cx="0" cy="0"/>
          <a:chOff x="0" y="0"/>
          <a:chExt cx="0" cy="0"/>
        </a:xfrm>
      </p:grpSpPr>
      <p:pic>
        <p:nvPicPr>
          <p:cNvPr id="1026" name="Picture 2" descr="Không có mô tả.">
            <a:extLst>
              <a:ext uri="{FF2B5EF4-FFF2-40B4-BE49-F238E27FC236}">
                <a16:creationId xmlns:a16="http://schemas.microsoft.com/office/drawing/2014/main" id="{B68EB77E-7FAE-64A9-1312-6ABFE3B26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03" y="161060"/>
            <a:ext cx="4480257" cy="73931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DD1F9A8-6E84-CCC1-5993-787995202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208" y="161058"/>
            <a:ext cx="9448616" cy="5096741"/>
          </a:xfrm>
          <a:prstGeom prst="rect">
            <a:avLst/>
          </a:prstGeom>
        </p:spPr>
      </p:pic>
      <p:sp>
        <p:nvSpPr>
          <p:cNvPr id="3" name="TextBox 2">
            <a:extLst>
              <a:ext uri="{FF2B5EF4-FFF2-40B4-BE49-F238E27FC236}">
                <a16:creationId xmlns:a16="http://schemas.microsoft.com/office/drawing/2014/main" id="{C3EF600F-C17C-3AC2-FF93-5EC20B43850D}"/>
              </a:ext>
            </a:extLst>
          </p:cNvPr>
          <p:cNvSpPr txBox="1"/>
          <p:nvPr/>
        </p:nvSpPr>
        <p:spPr>
          <a:xfrm>
            <a:off x="9389228" y="5278581"/>
            <a:ext cx="1479663" cy="400110"/>
          </a:xfrm>
          <a:prstGeom prst="rect">
            <a:avLst/>
          </a:prstGeom>
          <a:noFill/>
        </p:spPr>
        <p:txBody>
          <a:bodyPr wrap="square" rtlCol="0">
            <a:spAutoFit/>
          </a:bodyPr>
          <a:lstStyle/>
          <a:p>
            <a:r>
              <a:rPr lang="en-US" sz="2000">
                <a:latin typeface="Playfair Display" panose="00000500000000000000" pitchFamily="2" charset="0"/>
              </a:rPr>
              <a:t>DATABASE</a:t>
            </a:r>
          </a:p>
        </p:txBody>
      </p:sp>
      <p:sp>
        <p:nvSpPr>
          <p:cNvPr id="5" name="TextBox 4">
            <a:extLst>
              <a:ext uri="{FF2B5EF4-FFF2-40B4-BE49-F238E27FC236}">
                <a16:creationId xmlns:a16="http://schemas.microsoft.com/office/drawing/2014/main" id="{8ECA310B-1238-830B-AADA-E577847D51CF}"/>
              </a:ext>
            </a:extLst>
          </p:cNvPr>
          <p:cNvSpPr txBox="1"/>
          <p:nvPr/>
        </p:nvSpPr>
        <p:spPr>
          <a:xfrm>
            <a:off x="1633807" y="7668430"/>
            <a:ext cx="1743237" cy="400110"/>
          </a:xfrm>
          <a:prstGeom prst="rect">
            <a:avLst/>
          </a:prstGeom>
          <a:noFill/>
        </p:spPr>
        <p:txBody>
          <a:bodyPr wrap="square">
            <a:spAutoFit/>
          </a:bodyPr>
          <a:lstStyle/>
          <a:p>
            <a:r>
              <a:rPr lang="en-US" sz="2000">
                <a:latin typeface="Playfair Display" panose="00000500000000000000" pitchFamily="2" charset="0"/>
              </a:rPr>
              <a:t>PROCEDURE</a:t>
            </a:r>
          </a:p>
        </p:txBody>
      </p:sp>
    </p:spTree>
    <p:extLst>
      <p:ext uri="{BB962C8B-B14F-4D97-AF65-F5344CB8AC3E}">
        <p14:creationId xmlns:p14="http://schemas.microsoft.com/office/powerpoint/2010/main" val="1563233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0000">
              <a:schemeClr val="accent5">
                <a:lumMod val="60000"/>
                <a:lumOff val="40000"/>
              </a:schemeClr>
            </a:gs>
            <a:gs pos="1000">
              <a:schemeClr val="accent5">
                <a:lumMod val="40000"/>
                <a:lumOff val="60000"/>
              </a:schemeClr>
            </a:gs>
            <a:gs pos="98000">
              <a:srgbClr val="9DD9F3"/>
            </a:gs>
          </a:gsLst>
          <a:lin ang="5400000" scaled="1"/>
        </a:gra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69A6193-6429-6348-5B46-1C17E1BC7663}"/>
              </a:ext>
            </a:extLst>
          </p:cNvPr>
          <p:cNvSpPr/>
          <p:nvPr/>
        </p:nvSpPr>
        <p:spPr>
          <a:xfrm>
            <a:off x="2699523" y="253289"/>
            <a:ext cx="8956299" cy="1200329"/>
          </a:xfrm>
          <a:prstGeom prst="rect">
            <a:avLst/>
          </a:prstGeom>
          <a:noFill/>
        </p:spPr>
        <p:txBody>
          <a:bodyPr wrap="none" lIns="91440" tIns="45720" rIns="91440" bIns="45720">
            <a:spAutoFit/>
          </a:bodyPr>
          <a:lstStyle/>
          <a:p>
            <a:pPr algn="ctr"/>
            <a:r>
              <a:rPr lang="en-US" sz="7200" b="0" cap="none" spc="0">
                <a:ln w="0"/>
                <a:solidFill>
                  <a:schemeClr val="accent1"/>
                </a:solidFill>
                <a:effectLst>
                  <a:outerShdw blurRad="38100" dist="25400" dir="5400000" algn="ctr" rotWithShape="0">
                    <a:srgbClr val="6E747A">
                      <a:alpha val="43000"/>
                    </a:srgbClr>
                  </a:outerShdw>
                </a:effectLst>
                <a:latin typeface="Nunito" pitchFamily="34" charset="0"/>
              </a:rPr>
              <a:t>THÀNH VIÊN NHÓM</a:t>
            </a:r>
            <a:endParaRPr lang="en-US" sz="7200" b="0" cap="none" spc="0">
              <a:ln w="0"/>
              <a:solidFill>
                <a:schemeClr val="accent1"/>
              </a:solidFill>
              <a:effectLst>
                <a:outerShdw blurRad="38100" dist="25400" dir="5400000" algn="ctr" rotWithShape="0">
                  <a:srgbClr val="6E747A">
                    <a:alpha val="43000"/>
                  </a:srgbClr>
                </a:outerShdw>
              </a:effectLst>
            </a:endParaRPr>
          </a:p>
        </p:txBody>
      </p:sp>
      <p:sp>
        <p:nvSpPr>
          <p:cNvPr id="43" name="Rectangle 42">
            <a:extLst>
              <a:ext uri="{FF2B5EF4-FFF2-40B4-BE49-F238E27FC236}">
                <a16:creationId xmlns:a16="http://schemas.microsoft.com/office/drawing/2014/main" id="{CF715190-5185-167F-695B-555DB095BFF7}"/>
              </a:ext>
            </a:extLst>
          </p:cNvPr>
          <p:cNvSpPr/>
          <p:nvPr/>
        </p:nvSpPr>
        <p:spPr>
          <a:xfrm>
            <a:off x="-9306721" y="0"/>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44" name="Rectangle 43">
            <a:extLst>
              <a:ext uri="{FF2B5EF4-FFF2-40B4-BE49-F238E27FC236}">
                <a16:creationId xmlns:a16="http://schemas.microsoft.com/office/drawing/2014/main" id="{68DB7014-11F1-0FCD-341F-B7224E5333E6}"/>
              </a:ext>
            </a:extLst>
          </p:cNvPr>
          <p:cNvSpPr/>
          <p:nvPr/>
        </p:nvSpPr>
        <p:spPr>
          <a:xfrm>
            <a:off x="-5351578" y="-1580"/>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45" name="Rectangle 44">
            <a:extLst>
              <a:ext uri="{FF2B5EF4-FFF2-40B4-BE49-F238E27FC236}">
                <a16:creationId xmlns:a16="http://schemas.microsoft.com/office/drawing/2014/main" id="{01962533-0D1F-1560-CFB3-2708300EC74F}"/>
              </a:ext>
            </a:extLst>
          </p:cNvPr>
          <p:cNvSpPr/>
          <p:nvPr/>
        </p:nvSpPr>
        <p:spPr>
          <a:xfrm>
            <a:off x="-10675732" y="1320279"/>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46" name="Rectangle 45">
            <a:extLst>
              <a:ext uri="{FF2B5EF4-FFF2-40B4-BE49-F238E27FC236}">
                <a16:creationId xmlns:a16="http://schemas.microsoft.com/office/drawing/2014/main" id="{93FF16A3-DB37-2222-8E96-43017CAD7B84}"/>
              </a:ext>
            </a:extLst>
          </p:cNvPr>
          <p:cNvSpPr/>
          <p:nvPr/>
        </p:nvSpPr>
        <p:spPr>
          <a:xfrm>
            <a:off x="-6720589" y="1318699"/>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47" name="Rectangle 46">
            <a:extLst>
              <a:ext uri="{FF2B5EF4-FFF2-40B4-BE49-F238E27FC236}">
                <a16:creationId xmlns:a16="http://schemas.microsoft.com/office/drawing/2014/main" id="{AFDBD692-E0F1-6421-4248-E35C3A177793}"/>
              </a:ext>
            </a:extLst>
          </p:cNvPr>
          <p:cNvSpPr/>
          <p:nvPr/>
        </p:nvSpPr>
        <p:spPr>
          <a:xfrm>
            <a:off x="-9306721" y="2640558"/>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48" name="Rectangle 47">
            <a:extLst>
              <a:ext uri="{FF2B5EF4-FFF2-40B4-BE49-F238E27FC236}">
                <a16:creationId xmlns:a16="http://schemas.microsoft.com/office/drawing/2014/main" id="{763D0F06-9F96-E16A-5FD2-D6ED43F9ACAD}"/>
              </a:ext>
            </a:extLst>
          </p:cNvPr>
          <p:cNvSpPr/>
          <p:nvPr/>
        </p:nvSpPr>
        <p:spPr>
          <a:xfrm>
            <a:off x="-5351578" y="2638978"/>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49" name="Rectangle 48">
            <a:extLst>
              <a:ext uri="{FF2B5EF4-FFF2-40B4-BE49-F238E27FC236}">
                <a16:creationId xmlns:a16="http://schemas.microsoft.com/office/drawing/2014/main" id="{BE20F004-F0B3-0605-76C8-DA1815345365}"/>
              </a:ext>
            </a:extLst>
          </p:cNvPr>
          <p:cNvSpPr/>
          <p:nvPr/>
        </p:nvSpPr>
        <p:spPr>
          <a:xfrm>
            <a:off x="-7937710" y="3960837"/>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0" name="Rectangle 49">
            <a:extLst>
              <a:ext uri="{FF2B5EF4-FFF2-40B4-BE49-F238E27FC236}">
                <a16:creationId xmlns:a16="http://schemas.microsoft.com/office/drawing/2014/main" id="{5CEB6183-8FDB-880D-8798-BC9090886EBD}"/>
              </a:ext>
            </a:extLst>
          </p:cNvPr>
          <p:cNvSpPr/>
          <p:nvPr/>
        </p:nvSpPr>
        <p:spPr>
          <a:xfrm>
            <a:off x="-3982567" y="3959257"/>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1" name="Rectangle 50">
            <a:extLst>
              <a:ext uri="{FF2B5EF4-FFF2-40B4-BE49-F238E27FC236}">
                <a16:creationId xmlns:a16="http://schemas.microsoft.com/office/drawing/2014/main" id="{13691CB9-07EF-2DD8-1367-13335CC7A424}"/>
              </a:ext>
            </a:extLst>
          </p:cNvPr>
          <p:cNvSpPr/>
          <p:nvPr/>
        </p:nvSpPr>
        <p:spPr>
          <a:xfrm>
            <a:off x="-10828132" y="527479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2" name="Rectangle 51">
            <a:extLst>
              <a:ext uri="{FF2B5EF4-FFF2-40B4-BE49-F238E27FC236}">
                <a16:creationId xmlns:a16="http://schemas.microsoft.com/office/drawing/2014/main" id="{7FCB2872-9A68-EE5A-6157-BE6E03FADE13}"/>
              </a:ext>
            </a:extLst>
          </p:cNvPr>
          <p:cNvSpPr/>
          <p:nvPr/>
        </p:nvSpPr>
        <p:spPr>
          <a:xfrm>
            <a:off x="-6872989" y="527321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3" name="Rectangle 52">
            <a:extLst>
              <a:ext uri="{FF2B5EF4-FFF2-40B4-BE49-F238E27FC236}">
                <a16:creationId xmlns:a16="http://schemas.microsoft.com/office/drawing/2014/main" id="{1D8A0592-62A8-6B12-B5AE-05C449FE32D5}"/>
              </a:ext>
            </a:extLst>
          </p:cNvPr>
          <p:cNvSpPr/>
          <p:nvPr/>
        </p:nvSpPr>
        <p:spPr>
          <a:xfrm>
            <a:off x="-9154322" y="643845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4" name="Rectangle 53">
            <a:extLst>
              <a:ext uri="{FF2B5EF4-FFF2-40B4-BE49-F238E27FC236}">
                <a16:creationId xmlns:a16="http://schemas.microsoft.com/office/drawing/2014/main" id="{52074B4B-BEEA-4015-EF17-6A2481CE3251}"/>
              </a:ext>
            </a:extLst>
          </p:cNvPr>
          <p:cNvSpPr/>
          <p:nvPr/>
        </p:nvSpPr>
        <p:spPr>
          <a:xfrm>
            <a:off x="-5199179" y="643687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5" name="Rectangle 54">
            <a:extLst>
              <a:ext uri="{FF2B5EF4-FFF2-40B4-BE49-F238E27FC236}">
                <a16:creationId xmlns:a16="http://schemas.microsoft.com/office/drawing/2014/main" id="{F7066BDF-F17A-66C7-50E2-DF8F31186D85}"/>
              </a:ext>
            </a:extLst>
          </p:cNvPr>
          <p:cNvSpPr/>
          <p:nvPr/>
        </p:nvSpPr>
        <p:spPr>
          <a:xfrm>
            <a:off x="16042385" y="466477"/>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6" name="Rectangle 55">
            <a:extLst>
              <a:ext uri="{FF2B5EF4-FFF2-40B4-BE49-F238E27FC236}">
                <a16:creationId xmlns:a16="http://schemas.microsoft.com/office/drawing/2014/main" id="{83CF8AB3-3BA5-E4A5-9C74-231D42734C5F}"/>
              </a:ext>
            </a:extLst>
          </p:cNvPr>
          <p:cNvSpPr/>
          <p:nvPr/>
        </p:nvSpPr>
        <p:spPr>
          <a:xfrm>
            <a:off x="19997528" y="464897"/>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7" name="Rectangle 56">
            <a:extLst>
              <a:ext uri="{FF2B5EF4-FFF2-40B4-BE49-F238E27FC236}">
                <a16:creationId xmlns:a16="http://schemas.microsoft.com/office/drawing/2014/main" id="{9FC32843-FD5A-8E60-39E8-2C9C8579FAE2}"/>
              </a:ext>
            </a:extLst>
          </p:cNvPr>
          <p:cNvSpPr/>
          <p:nvPr/>
        </p:nvSpPr>
        <p:spPr>
          <a:xfrm>
            <a:off x="14673374" y="178675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8" name="Rectangle 57">
            <a:extLst>
              <a:ext uri="{FF2B5EF4-FFF2-40B4-BE49-F238E27FC236}">
                <a16:creationId xmlns:a16="http://schemas.microsoft.com/office/drawing/2014/main" id="{0C9F0E01-0E06-914D-07AB-523A84376815}"/>
              </a:ext>
            </a:extLst>
          </p:cNvPr>
          <p:cNvSpPr/>
          <p:nvPr/>
        </p:nvSpPr>
        <p:spPr>
          <a:xfrm>
            <a:off x="18628517" y="1785176"/>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59" name="Rectangle 58">
            <a:extLst>
              <a:ext uri="{FF2B5EF4-FFF2-40B4-BE49-F238E27FC236}">
                <a16:creationId xmlns:a16="http://schemas.microsoft.com/office/drawing/2014/main" id="{3648C455-938F-8113-E53B-E3509F78CC4A}"/>
              </a:ext>
            </a:extLst>
          </p:cNvPr>
          <p:cNvSpPr/>
          <p:nvPr/>
        </p:nvSpPr>
        <p:spPr>
          <a:xfrm>
            <a:off x="16042385" y="3107035"/>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60" name="Rectangle 59">
            <a:extLst>
              <a:ext uri="{FF2B5EF4-FFF2-40B4-BE49-F238E27FC236}">
                <a16:creationId xmlns:a16="http://schemas.microsoft.com/office/drawing/2014/main" id="{8087EA21-1F13-CA4D-D00D-411CDC8C1D16}"/>
              </a:ext>
            </a:extLst>
          </p:cNvPr>
          <p:cNvSpPr/>
          <p:nvPr/>
        </p:nvSpPr>
        <p:spPr>
          <a:xfrm>
            <a:off x="19997528" y="3105455"/>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61" name="Rectangle 60">
            <a:extLst>
              <a:ext uri="{FF2B5EF4-FFF2-40B4-BE49-F238E27FC236}">
                <a16:creationId xmlns:a16="http://schemas.microsoft.com/office/drawing/2014/main" id="{18B14C9B-E2F4-5F2A-8146-AB81FB33A52F}"/>
              </a:ext>
            </a:extLst>
          </p:cNvPr>
          <p:cNvSpPr/>
          <p:nvPr/>
        </p:nvSpPr>
        <p:spPr>
          <a:xfrm>
            <a:off x="17411396" y="4427314"/>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62" name="Rectangle 61">
            <a:extLst>
              <a:ext uri="{FF2B5EF4-FFF2-40B4-BE49-F238E27FC236}">
                <a16:creationId xmlns:a16="http://schemas.microsoft.com/office/drawing/2014/main" id="{BF2BD6B1-052B-D67E-4797-69A9F235B4AC}"/>
              </a:ext>
            </a:extLst>
          </p:cNvPr>
          <p:cNvSpPr/>
          <p:nvPr/>
        </p:nvSpPr>
        <p:spPr>
          <a:xfrm>
            <a:off x="21366539" y="4425734"/>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63" name="Rectangle 62">
            <a:extLst>
              <a:ext uri="{FF2B5EF4-FFF2-40B4-BE49-F238E27FC236}">
                <a16:creationId xmlns:a16="http://schemas.microsoft.com/office/drawing/2014/main" id="{EEE01BF6-5ACF-C5FE-852E-0BF3885448AA}"/>
              </a:ext>
            </a:extLst>
          </p:cNvPr>
          <p:cNvSpPr/>
          <p:nvPr/>
        </p:nvSpPr>
        <p:spPr>
          <a:xfrm>
            <a:off x="14520974" y="5741273"/>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64" name="Rectangle 63">
            <a:extLst>
              <a:ext uri="{FF2B5EF4-FFF2-40B4-BE49-F238E27FC236}">
                <a16:creationId xmlns:a16="http://schemas.microsoft.com/office/drawing/2014/main" id="{CBA463D4-6A94-EA65-953D-83678287258B}"/>
              </a:ext>
            </a:extLst>
          </p:cNvPr>
          <p:cNvSpPr/>
          <p:nvPr/>
        </p:nvSpPr>
        <p:spPr>
          <a:xfrm>
            <a:off x="18476117" y="5739693"/>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65" name="Rectangle 64">
            <a:extLst>
              <a:ext uri="{FF2B5EF4-FFF2-40B4-BE49-F238E27FC236}">
                <a16:creationId xmlns:a16="http://schemas.microsoft.com/office/drawing/2014/main" id="{823F7065-D342-470A-B53A-60B88298E66F}"/>
              </a:ext>
            </a:extLst>
          </p:cNvPr>
          <p:cNvSpPr/>
          <p:nvPr/>
        </p:nvSpPr>
        <p:spPr>
          <a:xfrm>
            <a:off x="16194784" y="6904933"/>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sp>
        <p:nvSpPr>
          <p:cNvPr id="66" name="Rectangle 65">
            <a:extLst>
              <a:ext uri="{FF2B5EF4-FFF2-40B4-BE49-F238E27FC236}">
                <a16:creationId xmlns:a16="http://schemas.microsoft.com/office/drawing/2014/main" id="{57E6A843-E049-5173-7C7C-BA6696341F8C}"/>
              </a:ext>
            </a:extLst>
          </p:cNvPr>
          <p:cNvSpPr/>
          <p:nvPr/>
        </p:nvSpPr>
        <p:spPr>
          <a:xfrm>
            <a:off x="20149927" y="6903353"/>
            <a:ext cx="3935693" cy="1323439"/>
          </a:xfrm>
          <a:prstGeom prst="rect">
            <a:avLst/>
          </a:prstGeom>
          <a:noFill/>
        </p:spPr>
        <p:txBody>
          <a:bodyPr wrap="none" lIns="91440" tIns="45720" rIns="91440" bIns="45720">
            <a:spAutoFit/>
          </a:bodyPr>
          <a:lstStyle/>
          <a:p>
            <a:pPr algn="ctr"/>
            <a:r>
              <a:rPr lang="en-US" sz="8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unito" pitchFamily="2" charset="0"/>
              </a:rPr>
              <a:t>Nhóm 1</a:t>
            </a:r>
          </a:p>
        </p:txBody>
      </p:sp>
      <p:grpSp>
        <p:nvGrpSpPr>
          <p:cNvPr id="68" name="Group 67">
            <a:extLst>
              <a:ext uri="{FF2B5EF4-FFF2-40B4-BE49-F238E27FC236}">
                <a16:creationId xmlns:a16="http://schemas.microsoft.com/office/drawing/2014/main" id="{AEDF00C3-A79C-930D-3271-AA3E675B15A3}"/>
              </a:ext>
            </a:extLst>
          </p:cNvPr>
          <p:cNvGrpSpPr/>
          <p:nvPr/>
        </p:nvGrpSpPr>
        <p:grpSpPr>
          <a:xfrm rot="19506724">
            <a:off x="5905647" y="8852087"/>
            <a:ext cx="2514306" cy="3965577"/>
            <a:chOff x="432166" y="2107651"/>
            <a:chExt cx="2514306" cy="3965577"/>
          </a:xfrm>
        </p:grpSpPr>
        <p:grpSp>
          <p:nvGrpSpPr>
            <p:cNvPr id="22" name="Group 21">
              <a:extLst>
                <a:ext uri="{FF2B5EF4-FFF2-40B4-BE49-F238E27FC236}">
                  <a16:creationId xmlns:a16="http://schemas.microsoft.com/office/drawing/2014/main" id="{DC51D8E4-D6FD-446F-EA31-4F4CC29AA0DB}"/>
                </a:ext>
              </a:extLst>
            </p:cNvPr>
            <p:cNvGrpSpPr/>
            <p:nvPr/>
          </p:nvGrpSpPr>
          <p:grpSpPr>
            <a:xfrm>
              <a:off x="432166" y="2107651"/>
              <a:ext cx="2514306" cy="3965577"/>
              <a:chOff x="589935" y="1785176"/>
              <a:chExt cx="3060252" cy="3965577"/>
            </a:xfrm>
          </p:grpSpPr>
          <p:sp>
            <p:nvSpPr>
              <p:cNvPr id="23" name="Rectangle: Rounded Corners 22">
                <a:extLst>
                  <a:ext uri="{FF2B5EF4-FFF2-40B4-BE49-F238E27FC236}">
                    <a16:creationId xmlns:a16="http://schemas.microsoft.com/office/drawing/2014/main" id="{D9D223FB-F1F8-68A0-DD40-F811261871A8}"/>
                  </a:ext>
                </a:extLst>
              </p:cNvPr>
              <p:cNvSpPr/>
              <p:nvPr/>
            </p:nvSpPr>
            <p:spPr>
              <a:xfrm>
                <a:off x="589935" y="178517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E0E2826-56D2-FA00-1345-B6B706BE5FBD}"/>
                  </a:ext>
                </a:extLst>
              </p:cNvPr>
              <p:cNvSpPr txBox="1"/>
              <p:nvPr/>
            </p:nvSpPr>
            <p:spPr>
              <a:xfrm>
                <a:off x="656319" y="4307349"/>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Lê Văn </a:t>
                </a:r>
              </a:p>
              <a:p>
                <a:pPr algn="ctr"/>
                <a:r>
                  <a:rPr lang="en-US" sz="2800" b="1">
                    <a:solidFill>
                      <a:srgbClr val="00002E"/>
                    </a:solidFill>
                    <a:latin typeface="Nunito" pitchFamily="34" charset="0"/>
                  </a:rPr>
                  <a:t>Tuấn</a:t>
                </a:r>
              </a:p>
            </p:txBody>
          </p:sp>
          <p:sp>
            <p:nvSpPr>
              <p:cNvPr id="25" name="TextBox 24">
                <a:extLst>
                  <a:ext uri="{FF2B5EF4-FFF2-40B4-BE49-F238E27FC236}">
                    <a16:creationId xmlns:a16="http://schemas.microsoft.com/office/drawing/2014/main" id="{1F29C83C-7E57-9F5B-16BA-F9195FBE3172}"/>
                  </a:ext>
                </a:extLst>
              </p:cNvPr>
              <p:cNvSpPr txBox="1"/>
              <p:nvPr/>
            </p:nvSpPr>
            <p:spPr>
              <a:xfrm>
                <a:off x="708400" y="5046757"/>
                <a:ext cx="2941787"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121001332</a:t>
                </a:r>
              </a:p>
            </p:txBody>
          </p:sp>
        </p:grpSp>
        <p:pic>
          <p:nvPicPr>
            <p:cNvPr id="4106" name="Picture 10">
              <a:extLst>
                <a:ext uri="{FF2B5EF4-FFF2-40B4-BE49-F238E27FC236}">
                  <a16:creationId xmlns:a16="http://schemas.microsoft.com/office/drawing/2014/main" id="{D0F24924-572C-6D79-C9B6-19A627624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68" y="2497305"/>
              <a:ext cx="2095500" cy="209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2188EF9B-4E22-E28F-7BD9-E1F5A84A5AA4}"/>
              </a:ext>
            </a:extLst>
          </p:cNvPr>
          <p:cNvGrpSpPr/>
          <p:nvPr/>
        </p:nvGrpSpPr>
        <p:grpSpPr>
          <a:xfrm rot="19506724">
            <a:off x="6088065" y="8864604"/>
            <a:ext cx="2591496" cy="3965577"/>
            <a:chOff x="3170188" y="2096588"/>
            <a:chExt cx="2591496" cy="3965577"/>
          </a:xfrm>
        </p:grpSpPr>
        <p:grpSp>
          <p:nvGrpSpPr>
            <p:cNvPr id="26" name="Group 25">
              <a:extLst>
                <a:ext uri="{FF2B5EF4-FFF2-40B4-BE49-F238E27FC236}">
                  <a16:creationId xmlns:a16="http://schemas.microsoft.com/office/drawing/2014/main" id="{5F555DEF-5EDB-0175-FB9B-E97C1E0CC6C0}"/>
                </a:ext>
              </a:extLst>
            </p:cNvPr>
            <p:cNvGrpSpPr/>
            <p:nvPr/>
          </p:nvGrpSpPr>
          <p:grpSpPr>
            <a:xfrm>
              <a:off x="3170188" y="2096588"/>
              <a:ext cx="2591496" cy="3965577"/>
              <a:chOff x="4210011" y="1789916"/>
              <a:chExt cx="3059521" cy="3965577"/>
            </a:xfrm>
          </p:grpSpPr>
          <p:sp>
            <p:nvSpPr>
              <p:cNvPr id="27" name="Rectangle: Rounded Corners 26">
                <a:extLst>
                  <a:ext uri="{FF2B5EF4-FFF2-40B4-BE49-F238E27FC236}">
                    <a16:creationId xmlns:a16="http://schemas.microsoft.com/office/drawing/2014/main" id="{12681012-C9E0-D289-E125-BF3DB955A8B9}"/>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7420611-E782-FF3C-1828-936D567949F9}"/>
                  </a:ext>
                </a:extLst>
              </p:cNvPr>
              <p:cNvSpPr txBox="1"/>
              <p:nvPr/>
            </p:nvSpPr>
            <p:spPr>
              <a:xfrm>
                <a:off x="4327746" y="4323153"/>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Trần Hữu</a:t>
                </a:r>
              </a:p>
              <a:p>
                <a:pPr algn="ctr"/>
                <a:r>
                  <a:rPr lang="en-US" sz="2800" b="1">
                    <a:solidFill>
                      <a:srgbClr val="00002E"/>
                    </a:solidFill>
                    <a:latin typeface="Nunito" pitchFamily="34" charset="0"/>
                  </a:rPr>
                  <a:t>Lộc</a:t>
                </a:r>
              </a:p>
            </p:txBody>
          </p:sp>
          <p:sp>
            <p:nvSpPr>
              <p:cNvPr id="29" name="TextBox 28">
                <a:extLst>
                  <a:ext uri="{FF2B5EF4-FFF2-40B4-BE49-F238E27FC236}">
                    <a16:creationId xmlns:a16="http://schemas.microsoft.com/office/drawing/2014/main" id="{44A7B3DE-94C3-F4FE-5B5F-0E34021DE003}"/>
                  </a:ext>
                </a:extLst>
              </p:cNvPr>
              <p:cNvSpPr txBox="1"/>
              <p:nvPr/>
            </p:nvSpPr>
            <p:spPr>
              <a:xfrm>
                <a:off x="4277230" y="5062560"/>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121001192</a:t>
                </a:r>
              </a:p>
            </p:txBody>
          </p:sp>
        </p:grpSp>
        <p:pic>
          <p:nvPicPr>
            <p:cNvPr id="4110" name="Picture 14">
              <a:extLst>
                <a:ext uri="{FF2B5EF4-FFF2-40B4-BE49-F238E27FC236}">
                  <a16:creationId xmlns:a16="http://schemas.microsoft.com/office/drawing/2014/main" id="{91D3687D-8D14-EC01-3FE9-6AF910676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205" y="2934652"/>
              <a:ext cx="2095500" cy="16573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2F814268-527E-C4D3-4889-62DA56F5647D}"/>
              </a:ext>
            </a:extLst>
          </p:cNvPr>
          <p:cNvGrpSpPr/>
          <p:nvPr/>
        </p:nvGrpSpPr>
        <p:grpSpPr>
          <a:xfrm rot="19506724">
            <a:off x="6383067" y="8838664"/>
            <a:ext cx="2577351" cy="3965577"/>
            <a:chOff x="5985576" y="2106071"/>
            <a:chExt cx="2577351" cy="3965577"/>
          </a:xfrm>
        </p:grpSpPr>
        <p:grpSp>
          <p:nvGrpSpPr>
            <p:cNvPr id="30" name="Group 29">
              <a:extLst>
                <a:ext uri="{FF2B5EF4-FFF2-40B4-BE49-F238E27FC236}">
                  <a16:creationId xmlns:a16="http://schemas.microsoft.com/office/drawing/2014/main" id="{38AD97ED-E5FB-6A38-4D2E-B5922286C43F}"/>
                </a:ext>
              </a:extLst>
            </p:cNvPr>
            <p:cNvGrpSpPr/>
            <p:nvPr/>
          </p:nvGrpSpPr>
          <p:grpSpPr>
            <a:xfrm>
              <a:off x="5985576" y="2106071"/>
              <a:ext cx="2577351" cy="3965577"/>
              <a:chOff x="4210011" y="1789916"/>
              <a:chExt cx="3042821" cy="3965577"/>
            </a:xfrm>
          </p:grpSpPr>
          <p:sp>
            <p:nvSpPr>
              <p:cNvPr id="31" name="Rectangle: Rounded Corners 30">
                <a:extLst>
                  <a:ext uri="{FF2B5EF4-FFF2-40B4-BE49-F238E27FC236}">
                    <a16:creationId xmlns:a16="http://schemas.microsoft.com/office/drawing/2014/main" id="{E2C3FF72-40FD-442A-30D9-C0E8D9C9E07D}"/>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2ECD2F8-1663-CE31-9ECD-74AC11319DBB}"/>
                  </a:ext>
                </a:extLst>
              </p:cNvPr>
              <p:cNvSpPr txBox="1"/>
              <p:nvPr/>
            </p:nvSpPr>
            <p:spPr>
              <a:xfrm>
                <a:off x="4311046" y="4318664"/>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Nguyễn Thiện Nhân</a:t>
                </a:r>
              </a:p>
            </p:txBody>
          </p:sp>
          <p:sp>
            <p:nvSpPr>
              <p:cNvPr id="33" name="TextBox 32">
                <a:extLst>
                  <a:ext uri="{FF2B5EF4-FFF2-40B4-BE49-F238E27FC236}">
                    <a16:creationId xmlns:a16="http://schemas.microsoft.com/office/drawing/2014/main" id="{E2FDD27E-A3BB-2C63-F025-702DFDB99EEA}"/>
                  </a:ext>
                </a:extLst>
              </p:cNvPr>
              <p:cNvSpPr txBox="1"/>
              <p:nvPr/>
            </p:nvSpPr>
            <p:spPr>
              <a:xfrm>
                <a:off x="4277230" y="5053077"/>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121001126</a:t>
                </a:r>
              </a:p>
            </p:txBody>
          </p:sp>
        </p:grpSp>
        <p:pic>
          <p:nvPicPr>
            <p:cNvPr id="4100" name="Picture 4">
              <a:extLst>
                <a:ext uri="{FF2B5EF4-FFF2-40B4-BE49-F238E27FC236}">
                  <a16:creationId xmlns:a16="http://schemas.microsoft.com/office/drawing/2014/main" id="{CC4F91AC-C6D6-E03E-609E-36C7BA8F3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210" y="2534322"/>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67" name="AutoShape 8">
              <a:extLst>
                <a:ext uri="{FF2B5EF4-FFF2-40B4-BE49-F238E27FC236}">
                  <a16:creationId xmlns:a16="http://schemas.microsoft.com/office/drawing/2014/main" id="{215181F2-6B4A-0C9D-6386-105E7916732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FAA1F670-65EC-B6F8-5039-585AC1016AC0}"/>
              </a:ext>
            </a:extLst>
          </p:cNvPr>
          <p:cNvGrpSpPr/>
          <p:nvPr/>
        </p:nvGrpSpPr>
        <p:grpSpPr>
          <a:xfrm rot="19506724">
            <a:off x="6539647" y="8864604"/>
            <a:ext cx="2577351" cy="3965577"/>
            <a:chOff x="8800964" y="2115554"/>
            <a:chExt cx="2577351" cy="3965577"/>
          </a:xfrm>
        </p:grpSpPr>
        <p:grpSp>
          <p:nvGrpSpPr>
            <p:cNvPr id="34" name="Group 33">
              <a:extLst>
                <a:ext uri="{FF2B5EF4-FFF2-40B4-BE49-F238E27FC236}">
                  <a16:creationId xmlns:a16="http://schemas.microsoft.com/office/drawing/2014/main" id="{B62B2CA1-8A65-D48C-017F-51E3B921949B}"/>
                </a:ext>
              </a:extLst>
            </p:cNvPr>
            <p:cNvGrpSpPr/>
            <p:nvPr/>
          </p:nvGrpSpPr>
          <p:grpSpPr>
            <a:xfrm>
              <a:off x="8800964" y="2115554"/>
              <a:ext cx="2577351" cy="3965577"/>
              <a:chOff x="4210011" y="1789916"/>
              <a:chExt cx="3042821" cy="3965577"/>
            </a:xfrm>
          </p:grpSpPr>
          <p:sp>
            <p:nvSpPr>
              <p:cNvPr id="35" name="Rectangle: Rounded Corners 34">
                <a:extLst>
                  <a:ext uri="{FF2B5EF4-FFF2-40B4-BE49-F238E27FC236}">
                    <a16:creationId xmlns:a16="http://schemas.microsoft.com/office/drawing/2014/main" id="{1C6EE31C-3FA6-31F9-2349-FB959A956C38}"/>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60C93D4-2B99-CCD0-AEFE-2D7025FE3E0E}"/>
                  </a:ext>
                </a:extLst>
              </p:cNvPr>
              <p:cNvSpPr txBox="1"/>
              <p:nvPr/>
            </p:nvSpPr>
            <p:spPr>
              <a:xfrm>
                <a:off x="4289998" y="4304185"/>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Nguyễn Minh Quân</a:t>
                </a:r>
              </a:p>
            </p:txBody>
          </p:sp>
          <p:sp>
            <p:nvSpPr>
              <p:cNvPr id="37" name="TextBox 36">
                <a:extLst>
                  <a:ext uri="{FF2B5EF4-FFF2-40B4-BE49-F238E27FC236}">
                    <a16:creationId xmlns:a16="http://schemas.microsoft.com/office/drawing/2014/main" id="{804422E7-2415-801E-559A-9616517E119F}"/>
                  </a:ext>
                </a:extLst>
              </p:cNvPr>
              <p:cNvSpPr txBox="1"/>
              <p:nvPr/>
            </p:nvSpPr>
            <p:spPr>
              <a:xfrm>
                <a:off x="4311046" y="5037385"/>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121001113</a:t>
                </a:r>
              </a:p>
            </p:txBody>
          </p:sp>
        </p:grpSp>
        <p:pic>
          <p:nvPicPr>
            <p:cNvPr id="4102" name="Picture 6">
              <a:extLst>
                <a:ext uri="{FF2B5EF4-FFF2-40B4-BE49-F238E27FC236}">
                  <a16:creationId xmlns:a16="http://schemas.microsoft.com/office/drawing/2014/main" id="{287409FA-3867-0594-3A2F-8BB936852C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1181" y="2527594"/>
              <a:ext cx="2095500" cy="209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08F511CB-B542-AFAF-A4B3-A3B63D3F70CB}"/>
              </a:ext>
            </a:extLst>
          </p:cNvPr>
          <p:cNvGrpSpPr/>
          <p:nvPr/>
        </p:nvGrpSpPr>
        <p:grpSpPr>
          <a:xfrm rot="19506724">
            <a:off x="6722065" y="8849728"/>
            <a:ext cx="2577351" cy="3965577"/>
            <a:chOff x="11616352" y="2125037"/>
            <a:chExt cx="2577351" cy="3965577"/>
          </a:xfrm>
        </p:grpSpPr>
        <p:grpSp>
          <p:nvGrpSpPr>
            <p:cNvPr id="38" name="Group 37">
              <a:extLst>
                <a:ext uri="{FF2B5EF4-FFF2-40B4-BE49-F238E27FC236}">
                  <a16:creationId xmlns:a16="http://schemas.microsoft.com/office/drawing/2014/main" id="{031D2C8F-CB26-78E5-6350-8E2EAC69B25B}"/>
                </a:ext>
              </a:extLst>
            </p:cNvPr>
            <p:cNvGrpSpPr/>
            <p:nvPr/>
          </p:nvGrpSpPr>
          <p:grpSpPr>
            <a:xfrm>
              <a:off x="11616352" y="2125037"/>
              <a:ext cx="2577351" cy="3965577"/>
              <a:chOff x="4210011" y="1789916"/>
              <a:chExt cx="3042821" cy="3965577"/>
            </a:xfrm>
          </p:grpSpPr>
          <p:sp>
            <p:nvSpPr>
              <p:cNvPr id="39" name="Rectangle: Rounded Corners 38">
                <a:extLst>
                  <a:ext uri="{FF2B5EF4-FFF2-40B4-BE49-F238E27FC236}">
                    <a16:creationId xmlns:a16="http://schemas.microsoft.com/office/drawing/2014/main" id="{02F6327A-DCEA-B414-B630-77C30EBBED5B}"/>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0231F0F-4E5E-7813-ECE9-641323C9FF8D}"/>
                  </a:ext>
                </a:extLst>
              </p:cNvPr>
              <p:cNvSpPr txBox="1"/>
              <p:nvPr/>
            </p:nvSpPr>
            <p:spPr>
              <a:xfrm>
                <a:off x="4260528" y="4294701"/>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Lê Tấn</a:t>
                </a:r>
              </a:p>
              <a:p>
                <a:pPr algn="ctr"/>
                <a:r>
                  <a:rPr lang="en-US" sz="2800" b="1">
                    <a:solidFill>
                      <a:srgbClr val="00002E"/>
                    </a:solidFill>
                    <a:latin typeface="Nunito" pitchFamily="34" charset="0"/>
                  </a:rPr>
                  <a:t>Phát</a:t>
                </a:r>
              </a:p>
            </p:txBody>
          </p:sp>
          <p:sp>
            <p:nvSpPr>
              <p:cNvPr id="41" name="TextBox 40">
                <a:extLst>
                  <a:ext uri="{FF2B5EF4-FFF2-40B4-BE49-F238E27FC236}">
                    <a16:creationId xmlns:a16="http://schemas.microsoft.com/office/drawing/2014/main" id="{DE6D2E3C-43B3-2803-47AF-B526208B1CE9}"/>
                  </a:ext>
                </a:extLst>
              </p:cNvPr>
              <p:cNvSpPr txBox="1"/>
              <p:nvPr/>
            </p:nvSpPr>
            <p:spPr>
              <a:xfrm>
                <a:off x="4260528" y="5027902"/>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121001491</a:t>
                </a:r>
              </a:p>
            </p:txBody>
          </p:sp>
        </p:grpSp>
        <p:pic>
          <p:nvPicPr>
            <p:cNvPr id="4098" name="Picture 2">
              <a:extLst>
                <a:ext uri="{FF2B5EF4-FFF2-40B4-BE49-F238E27FC236}">
                  <a16:creationId xmlns:a16="http://schemas.microsoft.com/office/drawing/2014/main" id="{782C6050-DE82-3D36-BB3E-0A2CD9776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68947" y="2497305"/>
              <a:ext cx="2095500" cy="2095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8009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8">
    <p:bg>
      <p:bgPr>
        <a:solidFill>
          <a:schemeClr val="accent1">
            <a:alpha val="50000"/>
          </a:schemeClr>
        </a:solidFill>
        <a:effectLst/>
      </p:bgPr>
    </p:bg>
    <p:spTree>
      <p:nvGrpSpPr>
        <p:cNvPr id="1" name=""/>
        <p:cNvGrpSpPr/>
        <p:nvPr/>
      </p:nvGrpSpPr>
      <p:grpSpPr>
        <a:xfrm>
          <a:off x="0" y="0"/>
          <a:ext cx="0" cy="0"/>
          <a:chOff x="0" y="0"/>
          <a:chExt cx="0" cy="0"/>
        </a:xfrm>
      </p:grpSpPr>
      <p:sp>
        <p:nvSpPr>
          <p:cNvPr id="4" name="Text 1"/>
          <p:cNvSpPr/>
          <p:nvPr/>
        </p:nvSpPr>
        <p:spPr>
          <a:xfrm>
            <a:off x="2348389" y="1298972"/>
            <a:ext cx="450342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Tiện Ích và Lợi Ích</a:t>
            </a:r>
            <a:endParaRPr lang="en-US" sz="4374" dirty="0"/>
          </a:p>
        </p:txBody>
      </p:sp>
      <p:sp>
        <p:nvSpPr>
          <p:cNvPr id="5" name="Shape 2"/>
          <p:cNvSpPr/>
          <p:nvPr/>
        </p:nvSpPr>
        <p:spPr>
          <a:xfrm>
            <a:off x="2348389" y="2437686"/>
            <a:ext cx="4855726" cy="2135386"/>
          </a:xfrm>
          <a:prstGeom prst="roundRect">
            <a:avLst>
              <a:gd name="adj" fmla="val 18730"/>
            </a:avLst>
          </a:prstGeom>
          <a:solidFill>
            <a:srgbClr val="F3F3FF"/>
          </a:solidFill>
          <a:ln w="27742">
            <a:solidFill>
              <a:srgbClr val="2D4DF2"/>
            </a:solidFill>
            <a:prstDash val="solid"/>
          </a:ln>
        </p:spPr>
        <p:txBody>
          <a:bodyPr/>
          <a:lstStyle/>
          <a:p>
            <a:endParaRPr lang="en-US"/>
          </a:p>
        </p:txBody>
      </p:sp>
      <p:sp>
        <p:nvSpPr>
          <p:cNvPr id="6" name="Text 3"/>
          <p:cNvSpPr/>
          <p:nvPr/>
        </p:nvSpPr>
        <p:spPr>
          <a:xfrm>
            <a:off x="2598301" y="2687598"/>
            <a:ext cx="2221944"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Tăng năng suất</a:t>
            </a:r>
            <a:endParaRPr lang="en-US" sz="2187" dirty="0"/>
          </a:p>
        </p:txBody>
      </p:sp>
      <p:sp>
        <p:nvSpPr>
          <p:cNvPr id="7" name="Text 4"/>
          <p:cNvSpPr/>
          <p:nvPr/>
        </p:nvSpPr>
        <p:spPr>
          <a:xfrm>
            <a:off x="2598300" y="3113712"/>
            <a:ext cx="4355902" cy="1066205"/>
          </a:xfrm>
          <a:prstGeom prst="rect">
            <a:avLst/>
          </a:prstGeom>
          <a:noFill/>
          <a:ln/>
        </p:spPr>
        <p:txBody>
          <a:bodyPr wrap="square" rtlCol="0" anchor="t"/>
          <a:lstStyle/>
          <a:p>
            <a:pPr indent="0">
              <a:buNone/>
            </a:pPr>
            <a:r>
              <a:rPr lang="en-US" sz="2000" dirty="0">
                <a:latin typeface="Playfair Display" panose="00000500000000000000" pitchFamily="2" charset="0"/>
              </a:rPr>
              <a:t>Giảm thời gian và công sức thủ công trong quá trình quản lý, từ tạo tài khoản đến xử lý hoá đơn và tổng kết dữ liệu.</a:t>
            </a:r>
          </a:p>
        </p:txBody>
      </p:sp>
      <p:sp>
        <p:nvSpPr>
          <p:cNvPr id="8" name="Shape 5"/>
          <p:cNvSpPr/>
          <p:nvPr/>
        </p:nvSpPr>
        <p:spPr>
          <a:xfrm>
            <a:off x="7426285" y="2437686"/>
            <a:ext cx="4855726" cy="2135386"/>
          </a:xfrm>
          <a:prstGeom prst="roundRect">
            <a:avLst>
              <a:gd name="adj" fmla="val 18730"/>
            </a:avLst>
          </a:prstGeom>
          <a:solidFill>
            <a:srgbClr val="F3F3FF"/>
          </a:solidFill>
          <a:ln w="27742">
            <a:solidFill>
              <a:srgbClr val="015F98"/>
            </a:solidFill>
            <a:prstDash val="solid"/>
          </a:ln>
        </p:spPr>
        <p:txBody>
          <a:bodyPr/>
          <a:lstStyle/>
          <a:p>
            <a:endParaRPr lang="en-US"/>
          </a:p>
        </p:txBody>
      </p:sp>
      <p:sp>
        <p:nvSpPr>
          <p:cNvPr id="9" name="Text 6"/>
          <p:cNvSpPr/>
          <p:nvPr/>
        </p:nvSpPr>
        <p:spPr>
          <a:xfrm>
            <a:off x="7676198" y="2687598"/>
            <a:ext cx="4274820"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Nâng cao trải nghiệm khách hàng</a:t>
            </a:r>
            <a:endParaRPr lang="en-US" sz="2187" dirty="0"/>
          </a:p>
        </p:txBody>
      </p:sp>
      <p:sp>
        <p:nvSpPr>
          <p:cNvPr id="10" name="Text 7"/>
          <p:cNvSpPr/>
          <p:nvPr/>
        </p:nvSpPr>
        <p:spPr>
          <a:xfrm>
            <a:off x="7676198" y="3256955"/>
            <a:ext cx="4355902" cy="1066205"/>
          </a:xfrm>
          <a:prstGeom prst="rect">
            <a:avLst/>
          </a:prstGeom>
          <a:noFill/>
          <a:ln/>
        </p:spPr>
        <p:txBody>
          <a:bodyPr wrap="square" rtlCol="0" anchor="t"/>
          <a:lstStyle/>
          <a:p>
            <a:pPr>
              <a:lnSpc>
                <a:spcPts val="2799"/>
              </a:lnSpc>
            </a:pPr>
            <a:r>
              <a:rPr lang="en-US" sz="2000" dirty="0">
                <a:latin typeface="Playfair Display" panose="00000500000000000000" pitchFamily="2" charset="0"/>
              </a:rPr>
              <a:t>Đáp ứng nhanh chóng nhu cầu của khách hàng, cho phép đặt hàng nhanh và thuận tiện hơn.</a:t>
            </a:r>
          </a:p>
        </p:txBody>
      </p:sp>
      <p:sp>
        <p:nvSpPr>
          <p:cNvPr id="11" name="Shape 8"/>
          <p:cNvSpPr/>
          <p:nvPr/>
        </p:nvSpPr>
        <p:spPr>
          <a:xfrm>
            <a:off x="2348389" y="4795242"/>
            <a:ext cx="4855726" cy="2135386"/>
          </a:xfrm>
          <a:prstGeom prst="roundRect">
            <a:avLst>
              <a:gd name="adj" fmla="val 18730"/>
            </a:avLst>
          </a:prstGeom>
          <a:solidFill>
            <a:srgbClr val="F3F3FF"/>
          </a:solidFill>
          <a:ln w="27742">
            <a:solidFill>
              <a:srgbClr val="AD1F96"/>
            </a:solidFill>
            <a:prstDash val="solid"/>
          </a:ln>
        </p:spPr>
        <p:txBody>
          <a:bodyPr/>
          <a:lstStyle/>
          <a:p>
            <a:endParaRPr lang="en-US"/>
          </a:p>
        </p:txBody>
      </p:sp>
      <p:sp>
        <p:nvSpPr>
          <p:cNvPr id="12" name="Text 9"/>
          <p:cNvSpPr/>
          <p:nvPr/>
        </p:nvSpPr>
        <p:spPr>
          <a:xfrm>
            <a:off x="2598301" y="5045154"/>
            <a:ext cx="4152900"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Tăng tính chính xác và độ tin cậy</a:t>
            </a:r>
            <a:endParaRPr lang="en-US" sz="2187" dirty="0"/>
          </a:p>
        </p:txBody>
      </p:sp>
      <p:sp>
        <p:nvSpPr>
          <p:cNvPr id="13" name="Text 10"/>
          <p:cNvSpPr/>
          <p:nvPr/>
        </p:nvSpPr>
        <p:spPr>
          <a:xfrm>
            <a:off x="2598301" y="5614511"/>
            <a:ext cx="4355902" cy="1066205"/>
          </a:xfrm>
          <a:prstGeom prst="rect">
            <a:avLst/>
          </a:prstGeom>
          <a:noFill/>
          <a:ln/>
        </p:spPr>
        <p:txBody>
          <a:bodyPr wrap="square" rtlCol="0" anchor="t"/>
          <a:lstStyle/>
          <a:p>
            <a:pPr>
              <a:lnSpc>
                <a:spcPts val="2799"/>
              </a:lnSpc>
            </a:pPr>
            <a:r>
              <a:rPr lang="en-US" sz="2000" dirty="0">
                <a:latin typeface="Playfair Display" panose="00000500000000000000" pitchFamily="2" charset="0"/>
              </a:rPr>
              <a:t>Loại bỏ sai sót con người và tăng độ chính xác thông tin, giảm rủi ro phát sinh do sai lệch dữ liệu.</a:t>
            </a:r>
          </a:p>
        </p:txBody>
      </p:sp>
      <p:sp>
        <p:nvSpPr>
          <p:cNvPr id="14" name="Shape 11"/>
          <p:cNvSpPr/>
          <p:nvPr/>
        </p:nvSpPr>
        <p:spPr>
          <a:xfrm>
            <a:off x="7426285" y="4795242"/>
            <a:ext cx="4855726" cy="2135386"/>
          </a:xfrm>
          <a:prstGeom prst="roundRect">
            <a:avLst>
              <a:gd name="adj" fmla="val 18730"/>
            </a:avLst>
          </a:prstGeom>
          <a:solidFill>
            <a:srgbClr val="F3F3FF"/>
          </a:solidFill>
          <a:ln w="27742">
            <a:solidFill>
              <a:srgbClr val="2D4DF2"/>
            </a:solidFill>
            <a:prstDash val="solid"/>
          </a:ln>
        </p:spPr>
        <p:txBody>
          <a:bodyPr/>
          <a:lstStyle/>
          <a:p>
            <a:endParaRPr lang="en-US"/>
          </a:p>
        </p:txBody>
      </p:sp>
      <p:sp>
        <p:nvSpPr>
          <p:cNvPr id="15" name="Text 12"/>
          <p:cNvSpPr/>
          <p:nvPr/>
        </p:nvSpPr>
        <p:spPr>
          <a:xfrm>
            <a:off x="7676198" y="5045154"/>
            <a:ext cx="338328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Tối ưu chi phí và nguồn lực</a:t>
            </a:r>
            <a:endParaRPr lang="en-US" sz="2187" dirty="0"/>
          </a:p>
        </p:txBody>
      </p:sp>
      <p:sp>
        <p:nvSpPr>
          <p:cNvPr id="16" name="Text 13"/>
          <p:cNvSpPr/>
          <p:nvPr/>
        </p:nvSpPr>
        <p:spPr>
          <a:xfrm>
            <a:off x="7676198" y="5614511"/>
            <a:ext cx="4355902" cy="710803"/>
          </a:xfrm>
          <a:prstGeom prst="rect">
            <a:avLst/>
          </a:prstGeom>
          <a:noFill/>
          <a:ln/>
        </p:spPr>
        <p:txBody>
          <a:bodyPr wrap="square" rtlCol="0" anchor="t"/>
          <a:lstStyle/>
          <a:p>
            <a:pPr>
              <a:lnSpc>
                <a:spcPts val="2799"/>
              </a:lnSpc>
            </a:pPr>
            <a:r>
              <a:rPr lang="en-US" sz="2000" dirty="0">
                <a:latin typeface="Playfair Display" panose="00000500000000000000" pitchFamily="2" charset="0"/>
              </a:rPr>
              <a:t>Quản lý hiệu quả việc sử dụng tài nguyên, giảm thiểu lãng phí và tăng tỷ lệ lợi nhuận.</a:t>
            </a:r>
          </a:p>
        </p:txBody>
      </p:sp>
      <p:grpSp>
        <p:nvGrpSpPr>
          <p:cNvPr id="18" name="Group 17">
            <a:extLst>
              <a:ext uri="{FF2B5EF4-FFF2-40B4-BE49-F238E27FC236}">
                <a16:creationId xmlns:a16="http://schemas.microsoft.com/office/drawing/2014/main" id="{5A58FC40-969D-4159-7BF7-2B5D2AB2E657}"/>
              </a:ext>
            </a:extLst>
          </p:cNvPr>
          <p:cNvGrpSpPr/>
          <p:nvPr/>
        </p:nvGrpSpPr>
        <p:grpSpPr>
          <a:xfrm>
            <a:off x="12843163" y="124691"/>
            <a:ext cx="2810766" cy="1565872"/>
            <a:chOff x="7774727" y="215499"/>
            <a:chExt cx="2161200" cy="1155000"/>
          </a:xfrm>
        </p:grpSpPr>
        <p:sp>
          <p:nvSpPr>
            <p:cNvPr id="19" name="Google Shape;174;p32">
              <a:extLst>
                <a:ext uri="{FF2B5EF4-FFF2-40B4-BE49-F238E27FC236}">
                  <a16:creationId xmlns:a16="http://schemas.microsoft.com/office/drawing/2014/main" id="{1297489B-28FE-F13D-7831-239DF29310BD}"/>
                </a:ext>
              </a:extLst>
            </p:cNvPr>
            <p:cNvSpPr/>
            <p:nvPr/>
          </p:nvSpPr>
          <p:spPr>
            <a:xfrm rot="-5400000">
              <a:off x="8277827" y="-287601"/>
              <a:ext cx="1155000" cy="2161200"/>
            </a:xfrm>
            <a:prstGeom prst="round2SameRect">
              <a:avLst>
                <a:gd name="adj1" fmla="val 50000"/>
                <a:gd name="adj2" fmla="val 0"/>
              </a:avLst>
            </a:prstGeom>
            <a:solidFill>
              <a:srgbClr val="9DD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Flowchart: Connector 19">
              <a:extLst>
                <a:ext uri="{FF2B5EF4-FFF2-40B4-BE49-F238E27FC236}">
                  <a16:creationId xmlns:a16="http://schemas.microsoft.com/office/drawing/2014/main" id="{C321D390-F600-DC56-0F51-B9517E17B7AA}"/>
                </a:ext>
              </a:extLst>
            </p:cNvPr>
            <p:cNvSpPr/>
            <p:nvPr/>
          </p:nvSpPr>
          <p:spPr>
            <a:xfrm>
              <a:off x="7857318" y="245985"/>
              <a:ext cx="1222832" cy="1098713"/>
            </a:xfrm>
            <a:prstGeom prst="flowChartConnector">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9">
    <p:bg>
      <p:bgPr>
        <a:solidFill>
          <a:srgbClr val="9DD9F3"/>
        </a:solidFill>
        <a:effectLst/>
      </p:bgPr>
    </p:bg>
    <p:spTree>
      <p:nvGrpSpPr>
        <p:cNvPr id="1" name=""/>
        <p:cNvGrpSpPr/>
        <p:nvPr/>
      </p:nvGrpSpPr>
      <p:grpSpPr>
        <a:xfrm>
          <a:off x="0" y="0"/>
          <a:ext cx="0" cy="0"/>
          <a:chOff x="0" y="0"/>
          <a:chExt cx="0" cy="0"/>
        </a:xfrm>
      </p:grpSpPr>
      <p:sp>
        <p:nvSpPr>
          <p:cNvPr id="4" name="Text 1"/>
          <p:cNvSpPr/>
          <p:nvPr/>
        </p:nvSpPr>
        <p:spPr>
          <a:xfrm>
            <a:off x="5346056" y="600708"/>
            <a:ext cx="3558540" cy="486013"/>
          </a:xfrm>
          <a:prstGeom prst="rect">
            <a:avLst/>
          </a:prstGeom>
          <a:noFill/>
          <a:ln/>
        </p:spPr>
        <p:txBody>
          <a:bodyPr wrap="none" rtlCol="0" anchor="t"/>
          <a:lstStyle/>
          <a:p>
            <a:pPr marL="0" indent="0">
              <a:lnSpc>
                <a:spcPts val="3827"/>
              </a:lnSpc>
              <a:buNone/>
            </a:pPr>
            <a:r>
              <a:rPr lang="en-US" sz="3062" b="1" dirty="0">
                <a:solidFill>
                  <a:srgbClr val="00002E"/>
                </a:solidFill>
                <a:latin typeface="Nunito" pitchFamily="34" charset="0"/>
                <a:ea typeface="Nunito" pitchFamily="34" charset="-122"/>
                <a:cs typeface="Nunito" pitchFamily="34" charset="-120"/>
              </a:rPr>
              <a:t>Quy Trình Triển Khai</a:t>
            </a:r>
            <a:endParaRPr lang="en-US" sz="3062" dirty="0"/>
          </a:p>
        </p:txBody>
      </p:sp>
      <p:sp>
        <p:nvSpPr>
          <p:cNvPr id="5" name="Shape 2"/>
          <p:cNvSpPr/>
          <p:nvPr/>
        </p:nvSpPr>
        <p:spPr>
          <a:xfrm>
            <a:off x="268397" y="2489436"/>
            <a:ext cx="3360063" cy="2076569"/>
          </a:xfrm>
          <a:prstGeom prst="roundRect">
            <a:avLst>
              <a:gd name="adj" fmla="val 13482"/>
            </a:avLst>
          </a:prstGeom>
          <a:noFill/>
          <a:ln w="19407">
            <a:solidFill>
              <a:srgbClr val="2D4DF2"/>
            </a:solidFill>
            <a:prstDash val="solid"/>
          </a:ln>
        </p:spPr>
        <p:txBody>
          <a:bodyPr/>
          <a:lstStyle/>
          <a:p>
            <a:endParaRPr lang="en-US"/>
          </a:p>
        </p:txBody>
      </p:sp>
      <p:pic>
        <p:nvPicPr>
          <p:cNvPr id="6" name="Image 1" descr="preencoded.png"/>
          <p:cNvPicPr>
            <a:picLocks noChangeAspect="1"/>
          </p:cNvPicPr>
          <p:nvPr/>
        </p:nvPicPr>
        <p:blipFill>
          <a:blip r:embed="rId3"/>
          <a:stretch>
            <a:fillRect/>
          </a:stretch>
        </p:blipFill>
        <p:spPr>
          <a:xfrm>
            <a:off x="287804" y="2508843"/>
            <a:ext cx="3321248" cy="2037755"/>
          </a:xfrm>
          <a:prstGeom prst="rect">
            <a:avLst/>
          </a:prstGeom>
        </p:spPr>
      </p:pic>
      <p:sp>
        <p:nvSpPr>
          <p:cNvPr id="7" name="Text 3"/>
          <p:cNvSpPr/>
          <p:nvPr/>
        </p:nvSpPr>
        <p:spPr>
          <a:xfrm>
            <a:off x="268396" y="4760315"/>
            <a:ext cx="1772635" cy="243126"/>
          </a:xfrm>
          <a:prstGeom prst="rect">
            <a:avLst/>
          </a:prstGeom>
          <a:noFill/>
          <a:ln/>
        </p:spPr>
        <p:txBody>
          <a:bodyPr wrap="none" rtlCol="0" anchor="t"/>
          <a:lstStyle/>
          <a:p>
            <a:pPr marL="0" indent="0" algn="l">
              <a:lnSpc>
                <a:spcPts val="1914"/>
              </a:lnSpc>
              <a:buNone/>
            </a:pPr>
            <a:r>
              <a:rPr lang="en-US" sz="1531" b="1" dirty="0">
                <a:solidFill>
                  <a:srgbClr val="2D4DF2"/>
                </a:solidFill>
                <a:latin typeface="Nunito" pitchFamily="34" charset="0"/>
                <a:ea typeface="Nunito" pitchFamily="34" charset="-122"/>
                <a:cs typeface="Nunito" pitchFamily="34" charset="-120"/>
              </a:rPr>
              <a:t>Phân tích nhu cầu</a:t>
            </a:r>
            <a:endParaRPr lang="en-US" sz="1531" dirty="0"/>
          </a:p>
        </p:txBody>
      </p:sp>
      <p:sp>
        <p:nvSpPr>
          <p:cNvPr id="8" name="Text 4"/>
          <p:cNvSpPr/>
          <p:nvPr/>
        </p:nvSpPr>
        <p:spPr>
          <a:xfrm>
            <a:off x="268397" y="5158817"/>
            <a:ext cx="3360063" cy="785217"/>
          </a:xfrm>
          <a:prstGeom prst="rect">
            <a:avLst/>
          </a:prstGeom>
          <a:noFill/>
          <a:ln/>
        </p:spPr>
        <p:txBody>
          <a:bodyPr wrap="square" rtlCol="0" anchor="t"/>
          <a:lstStyle/>
          <a:p>
            <a:pPr>
              <a:lnSpc>
                <a:spcPct val="150000"/>
              </a:lnSpc>
            </a:pPr>
            <a:r>
              <a:rPr lang="en-US" sz="1400" dirty="0">
                <a:latin typeface="Playfair Display" panose="00000500000000000000" pitchFamily="2" charset="0"/>
              </a:rPr>
              <a:t>Xác định yêu cầu và nhu cầu cụ thể của nhà hàng để tạo lập kế hoạch triển khai phù hợp.</a:t>
            </a:r>
          </a:p>
        </p:txBody>
      </p:sp>
      <p:sp>
        <p:nvSpPr>
          <p:cNvPr id="9" name="Shape 5"/>
          <p:cNvSpPr/>
          <p:nvPr/>
        </p:nvSpPr>
        <p:spPr>
          <a:xfrm>
            <a:off x="10621106" y="2489316"/>
            <a:ext cx="3360182" cy="2076688"/>
          </a:xfrm>
          <a:prstGeom prst="roundRect">
            <a:avLst>
              <a:gd name="adj" fmla="val 13482"/>
            </a:avLst>
          </a:prstGeom>
          <a:noFill/>
          <a:ln w="19407">
            <a:solidFill>
              <a:srgbClr val="015F98"/>
            </a:solidFill>
            <a:prstDash val="solid"/>
          </a:ln>
        </p:spPr>
        <p:txBody>
          <a:bodyPr/>
          <a:lstStyle/>
          <a:p>
            <a:endParaRPr lang="en-US"/>
          </a:p>
        </p:txBody>
      </p:sp>
      <p:pic>
        <p:nvPicPr>
          <p:cNvPr id="10" name="Image 2" descr="preencoded.png"/>
          <p:cNvPicPr>
            <a:picLocks noChangeAspect="1"/>
          </p:cNvPicPr>
          <p:nvPr/>
        </p:nvPicPr>
        <p:blipFill>
          <a:blip r:embed="rId4"/>
          <a:stretch>
            <a:fillRect/>
          </a:stretch>
        </p:blipFill>
        <p:spPr>
          <a:xfrm>
            <a:off x="10640513" y="2508723"/>
            <a:ext cx="3321368" cy="2037874"/>
          </a:xfrm>
          <a:prstGeom prst="rect">
            <a:avLst/>
          </a:prstGeom>
        </p:spPr>
      </p:pic>
      <p:sp>
        <p:nvSpPr>
          <p:cNvPr id="11" name="Text 6"/>
          <p:cNvSpPr/>
          <p:nvPr/>
        </p:nvSpPr>
        <p:spPr>
          <a:xfrm>
            <a:off x="10621106" y="4760314"/>
            <a:ext cx="1920240" cy="243007"/>
          </a:xfrm>
          <a:prstGeom prst="rect">
            <a:avLst/>
          </a:prstGeom>
          <a:noFill/>
          <a:ln/>
        </p:spPr>
        <p:txBody>
          <a:bodyPr wrap="none" rtlCol="0" anchor="t"/>
          <a:lstStyle/>
          <a:p>
            <a:pPr marL="0" indent="0" algn="l">
              <a:lnSpc>
                <a:spcPts val="1914"/>
              </a:lnSpc>
              <a:buNone/>
            </a:pPr>
            <a:r>
              <a:rPr lang="en-US" sz="1531" b="1" dirty="0">
                <a:solidFill>
                  <a:srgbClr val="015F98"/>
                </a:solidFill>
                <a:latin typeface="Nunito" pitchFamily="34" charset="0"/>
                <a:ea typeface="Nunito" pitchFamily="34" charset="-122"/>
                <a:cs typeface="Nunito" pitchFamily="34" charset="-120"/>
              </a:rPr>
              <a:t>Cấu hình và tùy chỉnh</a:t>
            </a:r>
            <a:endParaRPr lang="en-US" sz="1531" dirty="0"/>
          </a:p>
        </p:txBody>
      </p:sp>
      <p:sp>
        <p:nvSpPr>
          <p:cNvPr id="12" name="Text 7"/>
          <p:cNvSpPr/>
          <p:nvPr/>
        </p:nvSpPr>
        <p:spPr>
          <a:xfrm>
            <a:off x="10594181" y="5264344"/>
            <a:ext cx="3894329" cy="1613005"/>
          </a:xfrm>
          <a:prstGeom prst="rect">
            <a:avLst/>
          </a:prstGeom>
          <a:noFill/>
          <a:ln/>
        </p:spPr>
        <p:txBody>
          <a:bodyPr wrap="square" rtlCol="0" anchor="t"/>
          <a:lstStyle/>
          <a:p>
            <a:pPr>
              <a:lnSpc>
                <a:spcPct val="150000"/>
              </a:lnSpc>
            </a:pPr>
            <a:r>
              <a:rPr lang="en-US" sz="1400" dirty="0">
                <a:latin typeface="Playfair Display" panose="00000500000000000000" pitchFamily="2" charset="0"/>
              </a:rPr>
              <a:t>Tùy chỉnh phần mềm theo yêu cầu cụ thể của nhà hàng và cấu hình hệ thống để đáp ứng các quy trình và luồng công việc.</a:t>
            </a:r>
          </a:p>
        </p:txBody>
      </p:sp>
      <p:sp>
        <p:nvSpPr>
          <p:cNvPr id="13" name="Shape 8"/>
          <p:cNvSpPr/>
          <p:nvPr/>
        </p:nvSpPr>
        <p:spPr>
          <a:xfrm>
            <a:off x="5509886" y="2470028"/>
            <a:ext cx="3360063" cy="2076569"/>
          </a:xfrm>
          <a:prstGeom prst="roundRect">
            <a:avLst>
              <a:gd name="adj" fmla="val 13482"/>
            </a:avLst>
          </a:prstGeom>
          <a:noFill/>
          <a:ln w="19407">
            <a:solidFill>
              <a:srgbClr val="AD1F96"/>
            </a:solidFill>
            <a:prstDash val="solid"/>
          </a:ln>
        </p:spPr>
        <p:txBody>
          <a:bodyPr/>
          <a:lstStyle/>
          <a:p>
            <a:endParaRPr lang="en-US"/>
          </a:p>
        </p:txBody>
      </p:sp>
      <p:pic>
        <p:nvPicPr>
          <p:cNvPr id="14" name="Image 3" descr="preencoded.png"/>
          <p:cNvPicPr>
            <a:picLocks noChangeAspect="1"/>
          </p:cNvPicPr>
          <p:nvPr/>
        </p:nvPicPr>
        <p:blipFill>
          <a:blip r:embed="rId5"/>
          <a:stretch>
            <a:fillRect/>
          </a:stretch>
        </p:blipFill>
        <p:spPr>
          <a:xfrm>
            <a:off x="5529293" y="2489436"/>
            <a:ext cx="3321248" cy="2037755"/>
          </a:xfrm>
          <a:prstGeom prst="rect">
            <a:avLst/>
          </a:prstGeom>
        </p:spPr>
      </p:pic>
      <p:sp>
        <p:nvSpPr>
          <p:cNvPr id="15" name="Text 9"/>
          <p:cNvSpPr/>
          <p:nvPr/>
        </p:nvSpPr>
        <p:spPr>
          <a:xfrm>
            <a:off x="5509886" y="4740907"/>
            <a:ext cx="1615440" cy="243007"/>
          </a:xfrm>
          <a:prstGeom prst="rect">
            <a:avLst/>
          </a:prstGeom>
          <a:noFill/>
          <a:ln/>
        </p:spPr>
        <p:txBody>
          <a:bodyPr wrap="none" rtlCol="0" anchor="t"/>
          <a:lstStyle/>
          <a:p>
            <a:pPr marL="0" indent="0" algn="l">
              <a:lnSpc>
                <a:spcPts val="1914"/>
              </a:lnSpc>
              <a:buNone/>
            </a:pPr>
            <a:r>
              <a:rPr lang="en-US" sz="1531" b="1">
                <a:solidFill>
                  <a:srgbClr val="AD1F96"/>
                </a:solidFill>
                <a:latin typeface="Nunito" pitchFamily="34" charset="0"/>
                <a:ea typeface="Nunito" pitchFamily="34" charset="-122"/>
                <a:cs typeface="Nunito" pitchFamily="34" charset="-120"/>
              </a:rPr>
              <a:t>Phân công công việc</a:t>
            </a:r>
            <a:endParaRPr lang="en-US" sz="1531"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DD9F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A9EC13-8BDF-44E0-BFA6-8C05610CFFE0}"/>
              </a:ext>
            </a:extLst>
          </p:cNvPr>
          <p:cNvSpPr txBox="1"/>
          <p:nvPr/>
        </p:nvSpPr>
        <p:spPr>
          <a:xfrm>
            <a:off x="4650047" y="317500"/>
            <a:ext cx="4588115" cy="789640"/>
          </a:xfrm>
          <a:prstGeom prst="rect">
            <a:avLst/>
          </a:prstGeom>
          <a:noFill/>
        </p:spPr>
        <p:txBody>
          <a:bodyPr wrap="none" rtlCol="0">
            <a:spAutoFit/>
          </a:bodyPr>
          <a:lstStyle/>
          <a:p>
            <a:pPr>
              <a:lnSpc>
                <a:spcPts val="5468"/>
              </a:lnSpc>
            </a:pPr>
            <a:r>
              <a:rPr lang="en-US" sz="4374" b="1">
                <a:solidFill>
                  <a:srgbClr val="00002E"/>
                </a:solidFill>
                <a:latin typeface="Nunito" pitchFamily="34" charset="0"/>
              </a:rPr>
              <a:t>Công cụ làm việc</a:t>
            </a:r>
          </a:p>
        </p:txBody>
      </p:sp>
      <p:sp>
        <p:nvSpPr>
          <p:cNvPr id="6" name="TextBox 5">
            <a:extLst>
              <a:ext uri="{FF2B5EF4-FFF2-40B4-BE49-F238E27FC236}">
                <a16:creationId xmlns:a16="http://schemas.microsoft.com/office/drawing/2014/main" id="{69474689-E2EC-A064-611A-6D75EBC3DAEA}"/>
              </a:ext>
            </a:extLst>
          </p:cNvPr>
          <p:cNvSpPr txBox="1"/>
          <p:nvPr/>
        </p:nvSpPr>
        <p:spPr>
          <a:xfrm>
            <a:off x="1193799" y="1908939"/>
            <a:ext cx="12147191" cy="5632311"/>
          </a:xfrm>
          <a:prstGeom prst="rect">
            <a:avLst/>
          </a:prstGeom>
          <a:noFill/>
        </p:spPr>
        <p:txBody>
          <a:bodyPr wrap="square">
            <a:spAutoFit/>
          </a:bodyPr>
          <a:lstStyle/>
          <a:p>
            <a:r>
              <a:rPr lang="en-US" sz="3600">
                <a:effectLst/>
                <a:latin typeface="Times New Roman" panose="02020603050405020304" pitchFamily="18" charset="0"/>
                <a:ea typeface="Calibri" panose="020F0502020204030204" pitchFamily="34" charset="0"/>
                <a:cs typeface="Times New Roman" panose="02020603050405020304" pitchFamily="18" charset="0"/>
              </a:rPr>
              <a:t>Visual Studio 2022</a:t>
            </a:r>
          </a:p>
          <a:p>
            <a:endParaRPr lang="en-US" sz="36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3600">
                <a:effectLst/>
                <a:latin typeface="Times New Roman" panose="02020603050405020304" pitchFamily="18" charset="0"/>
                <a:ea typeface="Calibri" panose="020F0502020204030204" pitchFamily="34" charset="0"/>
                <a:cs typeface="Times New Roman" panose="02020603050405020304" pitchFamily="18" charset="0"/>
              </a:rPr>
              <a:t>NET Framework 4.7.</a:t>
            </a:r>
          </a:p>
          <a:p>
            <a:pPr>
              <a:lnSpc>
                <a:spcPct val="150000"/>
              </a:lnSpc>
            </a:pPr>
            <a:endParaRPr lang="en-US" sz="3600">
              <a:effectLst/>
              <a:latin typeface="Calibri" panose="020F0502020204030204" pitchFamily="34" charset="0"/>
              <a:ea typeface="Calibri" panose="020F0502020204030204" pitchFamily="34" charset="0"/>
              <a:cs typeface="Times New Roman" panose="02020603050405020304" pitchFamily="18" charset="0"/>
            </a:endParaRPr>
          </a:p>
          <a:p>
            <a:r>
              <a:rPr lang="en-US" sz="3600">
                <a:effectLst/>
                <a:latin typeface="Times New Roman" panose="02020603050405020304" pitchFamily="18" charset="0"/>
                <a:ea typeface="Calibri" panose="020F0502020204030204" pitchFamily="34" charset="0"/>
                <a:cs typeface="Times New Roman" panose="02020603050405020304" pitchFamily="18" charset="0"/>
              </a:rPr>
              <a:t>SQL Server</a:t>
            </a:r>
          </a:p>
          <a:p>
            <a:endParaRPr lang="en-US" sz="3600">
              <a:effectLst/>
              <a:latin typeface="Calibri" panose="020F0502020204030204" pitchFamily="34" charset="0"/>
              <a:ea typeface="Calibri" panose="020F0502020204030204" pitchFamily="34" charset="0"/>
              <a:cs typeface="Times New Roman" panose="02020603050405020304" pitchFamily="18" charset="0"/>
            </a:endParaRPr>
          </a:p>
          <a:p>
            <a:r>
              <a:rPr lang="en-US" sz="3600">
                <a:effectLst/>
                <a:latin typeface="Times New Roman" panose="02020603050405020304" pitchFamily="18" charset="0"/>
                <a:ea typeface="Calibri" panose="020F0502020204030204" pitchFamily="34" charset="0"/>
                <a:cs typeface="Times New Roman" panose="02020603050405020304" pitchFamily="18" charset="0"/>
              </a:rPr>
              <a:t>Bunifu UI/UX Framework</a:t>
            </a:r>
          </a:p>
          <a:p>
            <a:endParaRPr lang="en-US" sz="3600">
              <a:effectLst/>
              <a:latin typeface="Calibri" panose="020F0502020204030204" pitchFamily="34" charset="0"/>
              <a:ea typeface="Calibri" panose="020F0502020204030204" pitchFamily="34" charset="0"/>
              <a:cs typeface="Times New Roman" panose="02020603050405020304" pitchFamily="18" charset="0"/>
            </a:endParaRPr>
          </a:p>
          <a:p>
            <a:r>
              <a:rPr lang="en-US" sz="3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Github: </a:t>
            </a:r>
            <a:r>
              <a:rPr lang="en-US" sz="3600" u="sng">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https://github.com/tranhuuloc4423/restaurant_manage</a:t>
            </a:r>
            <a:endParaRPr lang="en-US" sz="3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Visual Studio - Wikipedia">
            <a:extLst>
              <a:ext uri="{FF2B5EF4-FFF2-40B4-BE49-F238E27FC236}">
                <a16:creationId xmlns:a16="http://schemas.microsoft.com/office/drawing/2014/main" id="{C018325B-ECCE-C185-3E9D-EF038AB83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854" y="1479549"/>
            <a:ext cx="1517651" cy="15176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3477F9C-B377-61F7-D8B7-03328FB62A6D}"/>
              </a:ext>
            </a:extLst>
          </p:cNvPr>
          <p:cNvPicPr>
            <a:picLocks noChangeAspect="1"/>
          </p:cNvPicPr>
          <p:nvPr/>
        </p:nvPicPr>
        <p:blipFill>
          <a:blip r:embed="rId4"/>
          <a:stretch>
            <a:fillRect/>
          </a:stretch>
        </p:blipFill>
        <p:spPr>
          <a:xfrm>
            <a:off x="5578854" y="4114800"/>
            <a:ext cx="1711705" cy="1701172"/>
          </a:xfrm>
          <a:prstGeom prst="rect">
            <a:avLst/>
          </a:prstGeom>
        </p:spPr>
      </p:pic>
      <p:pic>
        <p:nvPicPr>
          <p:cNvPr id="3080" name="Picture 8" descr="Github Logo - Free social media icons">
            <a:extLst>
              <a:ext uri="{FF2B5EF4-FFF2-40B4-BE49-F238E27FC236}">
                <a16:creationId xmlns:a16="http://schemas.microsoft.com/office/drawing/2014/main" id="{44364062-2C38-8FE9-F3A5-A2B1899812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3061" y="6386941"/>
            <a:ext cx="1583699" cy="1583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8061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25000">
              <a:schemeClr val="accent5">
                <a:lumMod val="40000"/>
                <a:lumOff val="60000"/>
              </a:schemeClr>
            </a:gs>
            <a:gs pos="58000">
              <a:srgbClr val="9DD9F3"/>
            </a:gs>
            <a:gs pos="86000">
              <a:schemeClr val="accent5">
                <a:lumMod val="60000"/>
                <a:lumOff val="4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4E7A38-2AC3-764C-710A-7F98559442FB}"/>
              </a:ext>
            </a:extLst>
          </p:cNvPr>
          <p:cNvSpPr txBox="1"/>
          <p:nvPr/>
        </p:nvSpPr>
        <p:spPr>
          <a:xfrm>
            <a:off x="4229100" y="856794"/>
            <a:ext cx="6172200" cy="789640"/>
          </a:xfrm>
          <a:prstGeom prst="rect">
            <a:avLst/>
          </a:prstGeom>
          <a:noFill/>
        </p:spPr>
        <p:txBody>
          <a:bodyPr wrap="square">
            <a:spAutoFit/>
          </a:bodyPr>
          <a:lstStyle/>
          <a:p>
            <a:pPr>
              <a:lnSpc>
                <a:spcPts val="5468"/>
              </a:lnSpc>
              <a:buClr>
                <a:schemeClr val="lt1"/>
              </a:buClr>
              <a:buSzPts val="2400"/>
            </a:pPr>
            <a:r>
              <a:rPr lang="en-US" sz="4374" b="1">
                <a:solidFill>
                  <a:srgbClr val="00002E"/>
                </a:solidFill>
                <a:latin typeface="Nunito" pitchFamily="34" charset="0"/>
                <a:sym typeface="Comfortaa"/>
              </a:rPr>
              <a:t>TÀI LIỆU THAM KHẢO</a:t>
            </a:r>
          </a:p>
        </p:txBody>
      </p:sp>
      <p:sp>
        <p:nvSpPr>
          <p:cNvPr id="5" name="TextBox 4">
            <a:extLst>
              <a:ext uri="{FF2B5EF4-FFF2-40B4-BE49-F238E27FC236}">
                <a16:creationId xmlns:a16="http://schemas.microsoft.com/office/drawing/2014/main" id="{0F6FAEF9-98D7-A5DD-90D2-71E6F4F9A389}"/>
              </a:ext>
            </a:extLst>
          </p:cNvPr>
          <p:cNvSpPr txBox="1"/>
          <p:nvPr/>
        </p:nvSpPr>
        <p:spPr>
          <a:xfrm>
            <a:off x="2476500" y="4554734"/>
            <a:ext cx="7315200" cy="486287"/>
          </a:xfrm>
          <a:prstGeom prst="rect">
            <a:avLst/>
          </a:prstGeom>
          <a:noFill/>
        </p:spPr>
        <p:txBody>
          <a:bodyPr wrap="square">
            <a:spAutoFit/>
          </a:bodyPr>
          <a:lstStyle/>
          <a:p>
            <a:pPr>
              <a:lnSpc>
                <a:spcPct val="80000"/>
              </a:lnSpc>
              <a:buClr>
                <a:schemeClr val="lt1"/>
              </a:buClr>
              <a:buSzPts val="2400"/>
              <a:tabLst>
                <a:tab pos="5972175" algn="r"/>
              </a:tabLst>
            </a:pPr>
            <a:r>
              <a:rPr lang="en-US" sz="3200">
                <a:latin typeface="Playfair Display" panose="00000500000000000000" pitchFamily="2" charset="0"/>
                <a:sym typeface="Comfortaa"/>
              </a:rPr>
              <a:t>ChatGPT: </a:t>
            </a:r>
            <a:r>
              <a:rPr lang="en-US" sz="3200">
                <a:latin typeface="Playfair Display" panose="00000500000000000000" pitchFamily="2" charset="0"/>
                <a:sym typeface="Comfortaa"/>
                <a:hlinkClick r:id="rId2">
                  <a:extLst>
                    <a:ext uri="{A12FA001-AC4F-418D-AE19-62706E023703}">
                      <ahyp:hlinkClr xmlns:ahyp="http://schemas.microsoft.com/office/drawing/2018/hyperlinkcolor" val="tx"/>
                    </a:ext>
                  </a:extLst>
                </a:hlinkClick>
              </a:rPr>
              <a:t>https://Poe.com</a:t>
            </a:r>
            <a:r>
              <a:rPr lang="en-US" sz="3200">
                <a:latin typeface="Playfair Display" panose="00000500000000000000" pitchFamily="2" charset="0"/>
                <a:sym typeface="Comfortaa"/>
              </a:rPr>
              <a:t>.</a:t>
            </a:r>
          </a:p>
        </p:txBody>
      </p:sp>
      <p:sp>
        <p:nvSpPr>
          <p:cNvPr id="6" name="TextBox 5">
            <a:extLst>
              <a:ext uri="{FF2B5EF4-FFF2-40B4-BE49-F238E27FC236}">
                <a16:creationId xmlns:a16="http://schemas.microsoft.com/office/drawing/2014/main" id="{57209D38-0039-3A93-3B14-F0A9772AEF25}"/>
              </a:ext>
            </a:extLst>
          </p:cNvPr>
          <p:cNvSpPr txBox="1"/>
          <p:nvPr/>
        </p:nvSpPr>
        <p:spPr>
          <a:xfrm>
            <a:off x="2476500" y="3871656"/>
            <a:ext cx="9080500" cy="486287"/>
          </a:xfrm>
          <a:prstGeom prst="rect">
            <a:avLst/>
          </a:prstGeom>
          <a:noFill/>
        </p:spPr>
        <p:txBody>
          <a:bodyPr wrap="square">
            <a:spAutoFit/>
          </a:bodyPr>
          <a:lstStyle/>
          <a:p>
            <a:pPr>
              <a:lnSpc>
                <a:spcPct val="80000"/>
              </a:lnSpc>
              <a:buClr>
                <a:schemeClr val="lt1"/>
              </a:buClr>
              <a:buSzPts val="2400"/>
              <a:tabLst>
                <a:tab pos="5972175" algn="r"/>
              </a:tabLst>
            </a:pPr>
            <a:r>
              <a:rPr lang="en-US" sz="3200">
                <a:latin typeface="Playfair Display" panose="00000500000000000000" pitchFamily="2" charset="0"/>
                <a:sym typeface="Comfortaa"/>
              </a:rPr>
              <a:t>Youtube: https://www.youtube.com/@KTeam.</a:t>
            </a:r>
          </a:p>
        </p:txBody>
      </p:sp>
      <p:sp>
        <p:nvSpPr>
          <p:cNvPr id="8" name="TextBox 7">
            <a:extLst>
              <a:ext uri="{FF2B5EF4-FFF2-40B4-BE49-F238E27FC236}">
                <a16:creationId xmlns:a16="http://schemas.microsoft.com/office/drawing/2014/main" id="{B369DCDE-060D-FE15-4529-F3EE4BBF94A1}"/>
              </a:ext>
            </a:extLst>
          </p:cNvPr>
          <p:cNvSpPr txBox="1"/>
          <p:nvPr/>
        </p:nvSpPr>
        <p:spPr>
          <a:xfrm>
            <a:off x="2476500" y="5237812"/>
            <a:ext cx="7315200" cy="584775"/>
          </a:xfrm>
          <a:prstGeom prst="rect">
            <a:avLst/>
          </a:prstGeom>
          <a:noFill/>
        </p:spPr>
        <p:txBody>
          <a:bodyPr wrap="square">
            <a:spAutoFit/>
          </a:bodyPr>
          <a:lstStyle/>
          <a:p>
            <a:r>
              <a:rPr lang="en-US" sz="3200">
                <a:latin typeface="Playfair Display" panose="00000500000000000000" pitchFamily="2" charset="0"/>
              </a:rPr>
              <a:t>Bunifu: Docs2.bunifuframework.com</a:t>
            </a:r>
          </a:p>
        </p:txBody>
      </p:sp>
    </p:spTree>
    <p:extLst>
      <p:ext uri="{BB962C8B-B14F-4D97-AF65-F5344CB8AC3E}">
        <p14:creationId xmlns:p14="http://schemas.microsoft.com/office/powerpoint/2010/main" val="3432858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46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60000">
              <a:schemeClr val="accent5">
                <a:lumMod val="60000"/>
                <a:lumOff val="40000"/>
              </a:schemeClr>
            </a:gs>
            <a:gs pos="1000">
              <a:schemeClr val="accent5">
                <a:lumMod val="40000"/>
                <a:lumOff val="60000"/>
              </a:schemeClr>
            </a:gs>
            <a:gs pos="98000">
              <a:srgbClr val="9DD9F3"/>
            </a:gs>
          </a:gsLst>
          <a:lin ang="5400000" scaled="1"/>
        </a:gra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DFDB34B7-3E62-4F02-F25F-A6AB48B9E34B}"/>
              </a:ext>
            </a:extLst>
          </p:cNvPr>
          <p:cNvSpPr/>
          <p:nvPr/>
        </p:nvSpPr>
        <p:spPr>
          <a:xfrm>
            <a:off x="2699523" y="253289"/>
            <a:ext cx="8956299" cy="1200329"/>
          </a:xfrm>
          <a:prstGeom prst="rect">
            <a:avLst/>
          </a:prstGeom>
          <a:noFill/>
        </p:spPr>
        <p:txBody>
          <a:bodyPr wrap="none" lIns="91440" tIns="45720" rIns="91440" bIns="45720">
            <a:spAutoFit/>
          </a:bodyPr>
          <a:lstStyle/>
          <a:p>
            <a:pPr algn="ctr"/>
            <a:r>
              <a:rPr lang="en-US" sz="7200" b="0" cap="none" spc="0">
                <a:ln w="0"/>
                <a:solidFill>
                  <a:schemeClr val="accent1"/>
                </a:solidFill>
                <a:effectLst>
                  <a:outerShdw blurRad="38100" dist="25400" dir="5400000" algn="ctr" rotWithShape="0">
                    <a:srgbClr val="6E747A">
                      <a:alpha val="43000"/>
                    </a:srgbClr>
                  </a:outerShdw>
                </a:effectLst>
                <a:latin typeface="Nunito" pitchFamily="34" charset="0"/>
              </a:rPr>
              <a:t>THÀNH VIÊN NHÓM</a:t>
            </a:r>
            <a:endParaRPr lang="en-US" sz="7200" b="0" cap="none" spc="0">
              <a:ln w="0"/>
              <a:solidFill>
                <a:schemeClr val="accent1"/>
              </a:solidFill>
              <a:effectLst>
                <a:outerShdw blurRad="38100" dist="25400" dir="5400000" algn="ctr" rotWithShape="0">
                  <a:srgbClr val="6E747A">
                    <a:alpha val="43000"/>
                  </a:srgbClr>
                </a:outerShdw>
              </a:effectLst>
            </a:endParaRPr>
          </a:p>
        </p:txBody>
      </p:sp>
      <p:grpSp>
        <p:nvGrpSpPr>
          <p:cNvPr id="2" name="Group 1">
            <a:extLst>
              <a:ext uri="{FF2B5EF4-FFF2-40B4-BE49-F238E27FC236}">
                <a16:creationId xmlns:a16="http://schemas.microsoft.com/office/drawing/2014/main" id="{928EA42E-A923-F4D0-D300-1AA3382B4DC4}"/>
              </a:ext>
            </a:extLst>
          </p:cNvPr>
          <p:cNvGrpSpPr/>
          <p:nvPr/>
        </p:nvGrpSpPr>
        <p:grpSpPr>
          <a:xfrm>
            <a:off x="11616352" y="2125037"/>
            <a:ext cx="2577351" cy="3965577"/>
            <a:chOff x="11616352" y="2125037"/>
            <a:chExt cx="2577351" cy="3965577"/>
          </a:xfrm>
        </p:grpSpPr>
        <p:grpSp>
          <p:nvGrpSpPr>
            <p:cNvPr id="3" name="Group 2">
              <a:extLst>
                <a:ext uri="{FF2B5EF4-FFF2-40B4-BE49-F238E27FC236}">
                  <a16:creationId xmlns:a16="http://schemas.microsoft.com/office/drawing/2014/main" id="{EB782DFE-7505-9553-2865-ED9EAAB6BFAD}"/>
                </a:ext>
              </a:extLst>
            </p:cNvPr>
            <p:cNvGrpSpPr/>
            <p:nvPr/>
          </p:nvGrpSpPr>
          <p:grpSpPr>
            <a:xfrm>
              <a:off x="11616352" y="2125037"/>
              <a:ext cx="2577351" cy="3965577"/>
              <a:chOff x="4210011" y="1789916"/>
              <a:chExt cx="3042821" cy="3965577"/>
            </a:xfrm>
          </p:grpSpPr>
          <p:sp>
            <p:nvSpPr>
              <p:cNvPr id="5" name="Rectangle: Rounded Corners 4">
                <a:extLst>
                  <a:ext uri="{FF2B5EF4-FFF2-40B4-BE49-F238E27FC236}">
                    <a16:creationId xmlns:a16="http://schemas.microsoft.com/office/drawing/2014/main" id="{00D2A04A-224A-E3AF-AA64-B29FD6D6E985}"/>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FB2C6E5-F217-9F27-9F6C-2211F1C7A441}"/>
                  </a:ext>
                </a:extLst>
              </p:cNvPr>
              <p:cNvSpPr txBox="1"/>
              <p:nvPr/>
            </p:nvSpPr>
            <p:spPr>
              <a:xfrm>
                <a:off x="4260528" y="4294701"/>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Lê Tấn</a:t>
                </a:r>
              </a:p>
              <a:p>
                <a:pPr algn="ctr"/>
                <a:r>
                  <a:rPr lang="en-US" sz="2800" b="1">
                    <a:solidFill>
                      <a:srgbClr val="00002E"/>
                    </a:solidFill>
                    <a:latin typeface="Nunito" pitchFamily="34" charset="0"/>
                  </a:rPr>
                  <a:t>Phát</a:t>
                </a:r>
              </a:p>
            </p:txBody>
          </p:sp>
          <p:sp>
            <p:nvSpPr>
              <p:cNvPr id="7" name="TextBox 6">
                <a:extLst>
                  <a:ext uri="{FF2B5EF4-FFF2-40B4-BE49-F238E27FC236}">
                    <a16:creationId xmlns:a16="http://schemas.microsoft.com/office/drawing/2014/main" id="{C145A05F-3C0C-A952-00FA-A86E6E957550}"/>
                  </a:ext>
                </a:extLst>
              </p:cNvPr>
              <p:cNvSpPr txBox="1"/>
              <p:nvPr/>
            </p:nvSpPr>
            <p:spPr>
              <a:xfrm>
                <a:off x="4260528" y="5027902"/>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121001491</a:t>
                </a:r>
              </a:p>
            </p:txBody>
          </p:sp>
        </p:grpSp>
        <p:pic>
          <p:nvPicPr>
            <p:cNvPr id="4" name="Picture 2">
              <a:extLst>
                <a:ext uri="{FF2B5EF4-FFF2-40B4-BE49-F238E27FC236}">
                  <a16:creationId xmlns:a16="http://schemas.microsoft.com/office/drawing/2014/main" id="{A58EFDD7-B3BA-523C-2D22-EC7F7FEF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8947" y="2497305"/>
              <a:ext cx="2095500" cy="209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33C2D2EB-4F06-A1D2-BF83-BFA0620FAD04}"/>
              </a:ext>
            </a:extLst>
          </p:cNvPr>
          <p:cNvGrpSpPr/>
          <p:nvPr/>
        </p:nvGrpSpPr>
        <p:grpSpPr>
          <a:xfrm>
            <a:off x="8800964" y="2115554"/>
            <a:ext cx="2577351" cy="3965577"/>
            <a:chOff x="8800964" y="2115554"/>
            <a:chExt cx="2577351" cy="3965577"/>
          </a:xfrm>
        </p:grpSpPr>
        <p:grpSp>
          <p:nvGrpSpPr>
            <p:cNvPr id="9" name="Group 8">
              <a:extLst>
                <a:ext uri="{FF2B5EF4-FFF2-40B4-BE49-F238E27FC236}">
                  <a16:creationId xmlns:a16="http://schemas.microsoft.com/office/drawing/2014/main" id="{7782C22D-A542-5B54-431A-58E38B38752B}"/>
                </a:ext>
              </a:extLst>
            </p:cNvPr>
            <p:cNvGrpSpPr/>
            <p:nvPr/>
          </p:nvGrpSpPr>
          <p:grpSpPr>
            <a:xfrm>
              <a:off x="8800964" y="2115554"/>
              <a:ext cx="2577351" cy="3965577"/>
              <a:chOff x="4210011" y="1789916"/>
              <a:chExt cx="3042821" cy="3965577"/>
            </a:xfrm>
          </p:grpSpPr>
          <p:sp>
            <p:nvSpPr>
              <p:cNvPr id="11" name="Rectangle: Rounded Corners 10">
                <a:extLst>
                  <a:ext uri="{FF2B5EF4-FFF2-40B4-BE49-F238E27FC236}">
                    <a16:creationId xmlns:a16="http://schemas.microsoft.com/office/drawing/2014/main" id="{36902473-D243-66BD-2FD5-607429950271}"/>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20EA4A6-6DF6-CA92-E188-0AC92C19D17D}"/>
                  </a:ext>
                </a:extLst>
              </p:cNvPr>
              <p:cNvSpPr txBox="1"/>
              <p:nvPr/>
            </p:nvSpPr>
            <p:spPr>
              <a:xfrm>
                <a:off x="4289998" y="4304185"/>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Nguyễn Minh Quân</a:t>
                </a:r>
              </a:p>
            </p:txBody>
          </p:sp>
          <p:sp>
            <p:nvSpPr>
              <p:cNvPr id="13" name="TextBox 12">
                <a:extLst>
                  <a:ext uri="{FF2B5EF4-FFF2-40B4-BE49-F238E27FC236}">
                    <a16:creationId xmlns:a16="http://schemas.microsoft.com/office/drawing/2014/main" id="{E9982FCE-4C4E-D0C6-6CBC-62924D8ACFF4}"/>
                  </a:ext>
                </a:extLst>
              </p:cNvPr>
              <p:cNvSpPr txBox="1"/>
              <p:nvPr/>
            </p:nvSpPr>
            <p:spPr>
              <a:xfrm>
                <a:off x="4311046" y="5037385"/>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121001113</a:t>
                </a:r>
              </a:p>
            </p:txBody>
          </p:sp>
        </p:grpSp>
        <p:pic>
          <p:nvPicPr>
            <p:cNvPr id="10" name="Picture 6">
              <a:extLst>
                <a:ext uri="{FF2B5EF4-FFF2-40B4-BE49-F238E27FC236}">
                  <a16:creationId xmlns:a16="http://schemas.microsoft.com/office/drawing/2014/main" id="{392D4001-A439-FFBA-C2A1-48A455B2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181" y="2527594"/>
              <a:ext cx="2095500" cy="209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3639B8BA-D04B-5011-6DFE-11AF1F9248C0}"/>
              </a:ext>
            </a:extLst>
          </p:cNvPr>
          <p:cNvGrpSpPr/>
          <p:nvPr/>
        </p:nvGrpSpPr>
        <p:grpSpPr>
          <a:xfrm>
            <a:off x="5985576" y="2106071"/>
            <a:ext cx="2577351" cy="3965577"/>
            <a:chOff x="5985576" y="2106071"/>
            <a:chExt cx="2577351" cy="3965577"/>
          </a:xfrm>
        </p:grpSpPr>
        <p:grpSp>
          <p:nvGrpSpPr>
            <p:cNvPr id="15" name="Group 14">
              <a:extLst>
                <a:ext uri="{FF2B5EF4-FFF2-40B4-BE49-F238E27FC236}">
                  <a16:creationId xmlns:a16="http://schemas.microsoft.com/office/drawing/2014/main" id="{E9F28A72-DDE9-7FFB-9D86-E8F42C693763}"/>
                </a:ext>
              </a:extLst>
            </p:cNvPr>
            <p:cNvGrpSpPr/>
            <p:nvPr/>
          </p:nvGrpSpPr>
          <p:grpSpPr>
            <a:xfrm>
              <a:off x="5985576" y="2106071"/>
              <a:ext cx="2577351" cy="3965577"/>
              <a:chOff x="4210011" y="1789916"/>
              <a:chExt cx="3042821" cy="3965577"/>
            </a:xfrm>
          </p:grpSpPr>
          <p:sp>
            <p:nvSpPr>
              <p:cNvPr id="18" name="Rectangle: Rounded Corners 17">
                <a:extLst>
                  <a:ext uri="{FF2B5EF4-FFF2-40B4-BE49-F238E27FC236}">
                    <a16:creationId xmlns:a16="http://schemas.microsoft.com/office/drawing/2014/main" id="{A2FBCAA7-ADAA-54FF-45B3-AD8D940C24A6}"/>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954181-38B8-173F-6B94-AEA0ED3D92F9}"/>
                  </a:ext>
                </a:extLst>
              </p:cNvPr>
              <p:cNvSpPr txBox="1"/>
              <p:nvPr/>
            </p:nvSpPr>
            <p:spPr>
              <a:xfrm>
                <a:off x="4311046" y="4318664"/>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Nguyễn Thiện Nhân</a:t>
                </a:r>
              </a:p>
            </p:txBody>
          </p:sp>
          <p:sp>
            <p:nvSpPr>
              <p:cNvPr id="20" name="TextBox 19">
                <a:extLst>
                  <a:ext uri="{FF2B5EF4-FFF2-40B4-BE49-F238E27FC236}">
                    <a16:creationId xmlns:a16="http://schemas.microsoft.com/office/drawing/2014/main" id="{CAF547D5-9F31-1D36-B45D-740B06EE68B5}"/>
                  </a:ext>
                </a:extLst>
              </p:cNvPr>
              <p:cNvSpPr txBox="1"/>
              <p:nvPr/>
            </p:nvSpPr>
            <p:spPr>
              <a:xfrm>
                <a:off x="4277230" y="5053077"/>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121001126</a:t>
                </a:r>
              </a:p>
            </p:txBody>
          </p:sp>
        </p:grpSp>
        <p:pic>
          <p:nvPicPr>
            <p:cNvPr id="16" name="Picture 4">
              <a:extLst>
                <a:ext uri="{FF2B5EF4-FFF2-40B4-BE49-F238E27FC236}">
                  <a16:creationId xmlns:a16="http://schemas.microsoft.com/office/drawing/2014/main" id="{D113BD64-BFB0-2140-B514-F135C4613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210" y="2534322"/>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17" name="AutoShape 8">
              <a:extLst>
                <a:ext uri="{FF2B5EF4-FFF2-40B4-BE49-F238E27FC236}">
                  <a16:creationId xmlns:a16="http://schemas.microsoft.com/office/drawing/2014/main" id="{2ECCD1D4-F77E-1C8F-D701-6DE3BF23AEE6}"/>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8B4ABFFE-FC89-FE9D-A02D-15D7E32C4EC7}"/>
              </a:ext>
            </a:extLst>
          </p:cNvPr>
          <p:cNvGrpSpPr/>
          <p:nvPr/>
        </p:nvGrpSpPr>
        <p:grpSpPr>
          <a:xfrm>
            <a:off x="432166" y="2107651"/>
            <a:ext cx="2514306" cy="3965577"/>
            <a:chOff x="432166" y="2107651"/>
            <a:chExt cx="2514306" cy="3965577"/>
          </a:xfrm>
        </p:grpSpPr>
        <p:grpSp>
          <p:nvGrpSpPr>
            <p:cNvPr id="22" name="Group 21">
              <a:extLst>
                <a:ext uri="{FF2B5EF4-FFF2-40B4-BE49-F238E27FC236}">
                  <a16:creationId xmlns:a16="http://schemas.microsoft.com/office/drawing/2014/main" id="{77E3858E-01C2-A869-B4BB-9E594001B05D}"/>
                </a:ext>
              </a:extLst>
            </p:cNvPr>
            <p:cNvGrpSpPr/>
            <p:nvPr/>
          </p:nvGrpSpPr>
          <p:grpSpPr>
            <a:xfrm>
              <a:off x="432166" y="2107651"/>
              <a:ext cx="2514306" cy="3965577"/>
              <a:chOff x="589935" y="1785176"/>
              <a:chExt cx="3060252" cy="3965577"/>
            </a:xfrm>
          </p:grpSpPr>
          <p:sp>
            <p:nvSpPr>
              <p:cNvPr id="24" name="Rectangle: Rounded Corners 23">
                <a:extLst>
                  <a:ext uri="{FF2B5EF4-FFF2-40B4-BE49-F238E27FC236}">
                    <a16:creationId xmlns:a16="http://schemas.microsoft.com/office/drawing/2014/main" id="{E0C7C498-A863-E8CD-EBE8-BDDDF80559B4}"/>
                  </a:ext>
                </a:extLst>
              </p:cNvPr>
              <p:cNvSpPr/>
              <p:nvPr/>
            </p:nvSpPr>
            <p:spPr>
              <a:xfrm>
                <a:off x="589935" y="178517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618B1-CFA5-8732-D906-193B66EFFEA7}"/>
                  </a:ext>
                </a:extLst>
              </p:cNvPr>
              <p:cNvSpPr txBox="1"/>
              <p:nvPr/>
            </p:nvSpPr>
            <p:spPr>
              <a:xfrm>
                <a:off x="656319" y="4307349"/>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Lê Văn </a:t>
                </a:r>
              </a:p>
              <a:p>
                <a:pPr algn="ctr"/>
                <a:r>
                  <a:rPr lang="en-US" sz="2800" b="1">
                    <a:solidFill>
                      <a:srgbClr val="00002E"/>
                    </a:solidFill>
                    <a:latin typeface="Nunito" pitchFamily="34" charset="0"/>
                  </a:rPr>
                  <a:t>Tuấn</a:t>
                </a:r>
              </a:p>
            </p:txBody>
          </p:sp>
          <p:sp>
            <p:nvSpPr>
              <p:cNvPr id="32" name="TextBox 31">
                <a:extLst>
                  <a:ext uri="{FF2B5EF4-FFF2-40B4-BE49-F238E27FC236}">
                    <a16:creationId xmlns:a16="http://schemas.microsoft.com/office/drawing/2014/main" id="{5E3BA066-C120-5939-DFFE-AB2FAF6E061B}"/>
                  </a:ext>
                </a:extLst>
              </p:cNvPr>
              <p:cNvSpPr txBox="1"/>
              <p:nvPr/>
            </p:nvSpPr>
            <p:spPr>
              <a:xfrm>
                <a:off x="708400" y="5046757"/>
                <a:ext cx="2941787"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121001332</a:t>
                </a:r>
              </a:p>
            </p:txBody>
          </p:sp>
        </p:grpSp>
        <p:pic>
          <p:nvPicPr>
            <p:cNvPr id="23" name="Picture 10">
              <a:extLst>
                <a:ext uri="{FF2B5EF4-FFF2-40B4-BE49-F238E27FC236}">
                  <a16:creationId xmlns:a16="http://schemas.microsoft.com/office/drawing/2014/main" id="{39EBE707-BCE3-0CFB-542D-9456C8F94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68" y="2497305"/>
              <a:ext cx="2095500" cy="209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111C5231-B9E6-303E-A0E4-9B82B1717DBE}"/>
              </a:ext>
            </a:extLst>
          </p:cNvPr>
          <p:cNvGrpSpPr/>
          <p:nvPr/>
        </p:nvGrpSpPr>
        <p:grpSpPr>
          <a:xfrm>
            <a:off x="3170188" y="2096588"/>
            <a:ext cx="2591496" cy="3965577"/>
            <a:chOff x="3170188" y="2096588"/>
            <a:chExt cx="2591496" cy="3965577"/>
          </a:xfrm>
        </p:grpSpPr>
        <p:grpSp>
          <p:nvGrpSpPr>
            <p:cNvPr id="34" name="Group 33">
              <a:extLst>
                <a:ext uri="{FF2B5EF4-FFF2-40B4-BE49-F238E27FC236}">
                  <a16:creationId xmlns:a16="http://schemas.microsoft.com/office/drawing/2014/main" id="{D517400A-F231-FB71-2B94-12B11ED2EBBD}"/>
                </a:ext>
              </a:extLst>
            </p:cNvPr>
            <p:cNvGrpSpPr/>
            <p:nvPr/>
          </p:nvGrpSpPr>
          <p:grpSpPr>
            <a:xfrm>
              <a:off x="3170188" y="2096588"/>
              <a:ext cx="2591496" cy="3965577"/>
              <a:chOff x="4210011" y="1789916"/>
              <a:chExt cx="3059521" cy="3965577"/>
            </a:xfrm>
          </p:grpSpPr>
          <p:sp>
            <p:nvSpPr>
              <p:cNvPr id="36" name="Rectangle: Rounded Corners 35">
                <a:extLst>
                  <a:ext uri="{FF2B5EF4-FFF2-40B4-BE49-F238E27FC236}">
                    <a16:creationId xmlns:a16="http://schemas.microsoft.com/office/drawing/2014/main" id="{4383F01F-384E-8FDF-BB87-A0BA6770F403}"/>
                  </a:ext>
                </a:extLst>
              </p:cNvPr>
              <p:cNvSpPr/>
              <p:nvPr/>
            </p:nvSpPr>
            <p:spPr>
              <a:xfrm>
                <a:off x="4210011" y="1789916"/>
                <a:ext cx="3042821" cy="3965577"/>
              </a:xfrm>
              <a:prstGeom prst="roundRect">
                <a:avLst/>
              </a:prstGeom>
              <a:solidFill>
                <a:srgbClr val="E7E8E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4715562-16B8-ED58-F52D-80E9A5B9585B}"/>
                  </a:ext>
                </a:extLst>
              </p:cNvPr>
              <p:cNvSpPr txBox="1"/>
              <p:nvPr/>
            </p:nvSpPr>
            <p:spPr>
              <a:xfrm>
                <a:off x="4327746" y="4323153"/>
                <a:ext cx="2941786" cy="954107"/>
              </a:xfrm>
              <a:prstGeom prst="rect">
                <a:avLst/>
              </a:prstGeom>
              <a:noFill/>
            </p:spPr>
            <p:txBody>
              <a:bodyPr wrap="square" rtlCol="0">
                <a:spAutoFit/>
              </a:bodyPr>
              <a:lstStyle/>
              <a:p>
                <a:pPr algn="ctr"/>
                <a:r>
                  <a:rPr lang="en-US" sz="2800" b="1">
                    <a:solidFill>
                      <a:srgbClr val="00002E"/>
                    </a:solidFill>
                    <a:latin typeface="Nunito" pitchFamily="34" charset="0"/>
                  </a:rPr>
                  <a:t>Trần Hữu</a:t>
                </a:r>
              </a:p>
              <a:p>
                <a:pPr algn="ctr"/>
                <a:r>
                  <a:rPr lang="en-US" sz="2800" b="1">
                    <a:solidFill>
                      <a:srgbClr val="00002E"/>
                    </a:solidFill>
                    <a:latin typeface="Nunito" pitchFamily="34" charset="0"/>
                  </a:rPr>
                  <a:t>Lộc</a:t>
                </a:r>
              </a:p>
            </p:txBody>
          </p:sp>
          <p:sp>
            <p:nvSpPr>
              <p:cNvPr id="40" name="TextBox 39">
                <a:extLst>
                  <a:ext uri="{FF2B5EF4-FFF2-40B4-BE49-F238E27FC236}">
                    <a16:creationId xmlns:a16="http://schemas.microsoft.com/office/drawing/2014/main" id="{1969A614-222A-3F6C-DE40-4D5721BB5D94}"/>
                  </a:ext>
                </a:extLst>
              </p:cNvPr>
              <p:cNvSpPr txBox="1"/>
              <p:nvPr/>
            </p:nvSpPr>
            <p:spPr>
              <a:xfrm>
                <a:off x="4277230" y="5062560"/>
                <a:ext cx="2941786" cy="690574"/>
              </a:xfrm>
              <a:prstGeom prst="rect">
                <a:avLst/>
              </a:prstGeom>
              <a:noFill/>
            </p:spPr>
            <p:txBody>
              <a:bodyPr wrap="square" rtlCol="0">
                <a:spAutoFit/>
              </a:bodyPr>
              <a:lstStyle/>
              <a:p>
                <a:pPr algn="ctr">
                  <a:lnSpc>
                    <a:spcPts val="5468"/>
                  </a:lnSpc>
                </a:pPr>
                <a:r>
                  <a:rPr lang="en-US" b="1">
                    <a:solidFill>
                      <a:srgbClr val="00002E"/>
                    </a:solidFill>
                    <a:latin typeface="Nunito" pitchFamily="34" charset="0"/>
                  </a:rPr>
                  <a:t>121001192</a:t>
                </a:r>
              </a:p>
            </p:txBody>
          </p:sp>
        </p:grpSp>
        <p:pic>
          <p:nvPicPr>
            <p:cNvPr id="35" name="Picture 14">
              <a:extLst>
                <a:ext uri="{FF2B5EF4-FFF2-40B4-BE49-F238E27FC236}">
                  <a16:creationId xmlns:a16="http://schemas.microsoft.com/office/drawing/2014/main" id="{5CE89A1E-03AC-771D-EF9C-92C6684911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7205" y="2934652"/>
              <a:ext cx="2095500" cy="16573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7422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1">
    <p:bg>
      <p:bgPr>
        <a:gradFill>
          <a:gsLst>
            <a:gs pos="100000">
              <a:schemeClr val="bg1"/>
            </a:gs>
            <a:gs pos="44000">
              <a:schemeClr val="accent5">
                <a:lumMod val="60000"/>
                <a:lumOff val="40000"/>
              </a:schemeClr>
            </a:gs>
            <a:gs pos="13000">
              <a:schemeClr val="accent5">
                <a:lumMod val="40000"/>
                <a:lumOff val="60000"/>
              </a:schemeClr>
            </a:gs>
            <a:gs pos="90000">
              <a:srgbClr val="9DD9F3"/>
            </a:gs>
          </a:gsLst>
          <a:lin ang="5400000" scaled="1"/>
        </a:gradFill>
        <a:effectLst/>
      </p:bgPr>
    </p:bg>
    <p:spTree>
      <p:nvGrpSpPr>
        <p:cNvPr id="1" name=""/>
        <p:cNvGrpSpPr/>
        <p:nvPr/>
      </p:nvGrpSpPr>
      <p:grpSpPr>
        <a:xfrm>
          <a:off x="0" y="0"/>
          <a:ext cx="0" cy="0"/>
          <a:chOff x="0" y="0"/>
          <a:chExt cx="0" cy="0"/>
        </a:xfrm>
      </p:grpSpPr>
      <p:sp>
        <p:nvSpPr>
          <p:cNvPr id="4" name="Text 1"/>
          <p:cNvSpPr/>
          <p:nvPr/>
        </p:nvSpPr>
        <p:spPr>
          <a:xfrm>
            <a:off x="6319599" y="2866213"/>
            <a:ext cx="7477601" cy="1666399"/>
          </a:xfrm>
          <a:prstGeom prst="rect">
            <a:avLst/>
          </a:prstGeom>
          <a:noFill/>
          <a:ln/>
        </p:spPr>
        <p:txBody>
          <a:bodyPr wrap="square" rtlCol="0" anchor="t"/>
          <a:lstStyle/>
          <a:p>
            <a:pPr marL="0" indent="0">
              <a:lnSpc>
                <a:spcPts val="6561"/>
              </a:lnSpc>
              <a:buNone/>
            </a:pPr>
            <a:r>
              <a:rPr lang="en-US" sz="5249" b="1" dirty="0">
                <a:solidFill>
                  <a:srgbClr val="0070C0"/>
                </a:solidFill>
                <a:effectLst>
                  <a:glow rad="152400">
                    <a:schemeClr val="accent1">
                      <a:alpha val="30000"/>
                    </a:schemeClr>
                  </a:glow>
                  <a:reflection endPos="0" dir="5400000" sy="-100000" algn="bl" rotWithShape="0"/>
                </a:effectLst>
                <a:latin typeface="Nunito" pitchFamily="34" charset="0"/>
                <a:ea typeface="Nunito" pitchFamily="34" charset="-122"/>
                <a:cs typeface="Nunito" pitchFamily="34" charset="-120"/>
              </a:rPr>
              <a:t>Phần Mềm Quản Lý Nhà </a:t>
            </a:r>
            <a:r>
              <a:rPr lang="en-US" sz="5249" b="1" dirty="0">
                <a:solidFill>
                  <a:srgbClr val="0070C0"/>
                </a:solidFill>
                <a:effectLst>
                  <a:glow rad="152400">
                    <a:schemeClr val="accent1">
                      <a:alpha val="30000"/>
                    </a:schemeClr>
                  </a:glow>
                  <a:reflection endPos="0" dir="5400000" sy="-100000" algn="bl" rotWithShape="0"/>
                </a:effectLst>
                <a:latin typeface="Nunito" pitchFamily="34" charset="0"/>
              </a:rPr>
              <a:t>Hàng</a:t>
            </a:r>
          </a:p>
        </p:txBody>
      </p:sp>
      <p:sp>
        <p:nvSpPr>
          <p:cNvPr id="5" name="Text 2"/>
          <p:cNvSpPr/>
          <p:nvPr/>
        </p:nvSpPr>
        <p:spPr>
          <a:xfrm>
            <a:off x="6319599" y="4865868"/>
            <a:ext cx="7477601" cy="710803"/>
          </a:xfrm>
          <a:prstGeom prst="rect">
            <a:avLst/>
          </a:prstGeom>
          <a:noFill/>
          <a:ln/>
        </p:spPr>
        <p:txBody>
          <a:bodyPr wrap="square" rtlCol="0" anchor="t"/>
          <a:lstStyle/>
          <a:p>
            <a:pPr indent="0">
              <a:lnSpc>
                <a:spcPct val="150000"/>
              </a:lnSpc>
              <a:buNone/>
            </a:pPr>
            <a:r>
              <a:rPr lang="en-US" sz="2000" dirty="0">
                <a:latin typeface="Playfair Display" panose="00000500000000000000" pitchFamily="2" charset="0"/>
              </a:rPr>
              <a:t>Trình bày về một phần mềm quản lý hiệu quả, giúp nhà hàng tổ chức và quản lý các hoạt động một cách thông minh và hiệu quả hơn.</a:t>
            </a:r>
          </a:p>
        </p:txBody>
      </p:sp>
      <p:pic>
        <p:nvPicPr>
          <p:cNvPr id="13" name="Picture 2" descr="Nhận diện thương hiệu, Tổng quan, Giới thiệu, Đại Học Lạc Hồng">
            <a:extLst>
              <a:ext uri="{FF2B5EF4-FFF2-40B4-BE49-F238E27FC236}">
                <a16:creationId xmlns:a16="http://schemas.microsoft.com/office/drawing/2014/main" id="{D41AC2B6-A5A6-FEE0-3711-CE1AF294E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62" y="124690"/>
            <a:ext cx="3603417" cy="2327565"/>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Connector 6">
            <a:extLst>
              <a:ext uri="{FF2B5EF4-FFF2-40B4-BE49-F238E27FC236}">
                <a16:creationId xmlns:a16="http://schemas.microsoft.com/office/drawing/2014/main" id="{C1A32177-69AA-9981-EA8F-8025BAD94008}"/>
              </a:ext>
            </a:extLst>
          </p:cNvPr>
          <p:cNvSpPr/>
          <p:nvPr/>
        </p:nvSpPr>
        <p:spPr>
          <a:xfrm>
            <a:off x="600362" y="2958180"/>
            <a:ext cx="4806578" cy="4052220"/>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C1ADAF2-4E99-E1D4-B707-F46D0606F3ED}"/>
              </a:ext>
            </a:extLst>
          </p:cNvPr>
          <p:cNvGrpSpPr/>
          <p:nvPr/>
        </p:nvGrpSpPr>
        <p:grpSpPr>
          <a:xfrm>
            <a:off x="12843163" y="124691"/>
            <a:ext cx="2810766" cy="1565872"/>
            <a:chOff x="7774727" y="215499"/>
            <a:chExt cx="2161200" cy="1155000"/>
          </a:xfrm>
        </p:grpSpPr>
        <p:sp>
          <p:nvSpPr>
            <p:cNvPr id="4" name="Google Shape;174;p32">
              <a:extLst>
                <a:ext uri="{FF2B5EF4-FFF2-40B4-BE49-F238E27FC236}">
                  <a16:creationId xmlns:a16="http://schemas.microsoft.com/office/drawing/2014/main" id="{6BCA5F32-9322-5909-9011-AEB6851CF813}"/>
                </a:ext>
              </a:extLst>
            </p:cNvPr>
            <p:cNvSpPr/>
            <p:nvPr/>
          </p:nvSpPr>
          <p:spPr>
            <a:xfrm rot="-5400000">
              <a:off x="8277827" y="-287601"/>
              <a:ext cx="1155000" cy="2161200"/>
            </a:xfrm>
            <a:prstGeom prst="round2SameRect">
              <a:avLst>
                <a:gd name="adj1" fmla="val 50000"/>
                <a:gd name="adj2" fmla="val 0"/>
              </a:avLst>
            </a:prstGeom>
            <a:solidFill>
              <a:srgbClr val="9DD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Flowchart: Connector 4">
              <a:extLst>
                <a:ext uri="{FF2B5EF4-FFF2-40B4-BE49-F238E27FC236}">
                  <a16:creationId xmlns:a16="http://schemas.microsoft.com/office/drawing/2014/main" id="{64B1B2F5-FE22-4AAC-297E-6DFA94D07A6E}"/>
                </a:ext>
              </a:extLst>
            </p:cNvPr>
            <p:cNvSpPr/>
            <p:nvPr/>
          </p:nvSpPr>
          <p:spPr>
            <a:xfrm>
              <a:off x="7857318" y="245985"/>
              <a:ext cx="1222832" cy="1098713"/>
            </a:xfrm>
            <a:prstGeom prst="flowChartConnector">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1270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txBody>
          <a:bodyPr/>
          <a:lstStyle/>
          <a:p>
            <a:endParaRPr lang="en-US"/>
          </a:p>
        </p:txBody>
      </p:sp>
      <p:sp>
        <p:nvSpPr>
          <p:cNvPr id="4" name="Text 1"/>
          <p:cNvSpPr/>
          <p:nvPr/>
        </p:nvSpPr>
        <p:spPr>
          <a:xfrm>
            <a:off x="5614510" y="561856"/>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Giới Thiệu</a:t>
            </a:r>
            <a:endParaRPr lang="en-US" sz="4374"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a:noFill/>
        </p:spPr>
      </p:pic>
      <p:sp>
        <p:nvSpPr>
          <p:cNvPr id="10" name="TextBox 9">
            <a:extLst>
              <a:ext uri="{FF2B5EF4-FFF2-40B4-BE49-F238E27FC236}">
                <a16:creationId xmlns:a16="http://schemas.microsoft.com/office/drawing/2014/main" id="{D20E697A-FB70-8997-162F-8BCAF5ECBA18}"/>
              </a:ext>
            </a:extLst>
          </p:cNvPr>
          <p:cNvSpPr txBox="1"/>
          <p:nvPr/>
        </p:nvSpPr>
        <p:spPr>
          <a:xfrm>
            <a:off x="6328064" y="1537854"/>
            <a:ext cx="7502236" cy="5122941"/>
          </a:xfrm>
          <a:prstGeom prst="rect">
            <a:avLst/>
          </a:prstGeom>
          <a:noFill/>
        </p:spPr>
        <p:txBody>
          <a:bodyPr wrap="square">
            <a:spAutoFit/>
          </a:bodyPr>
          <a:lstStyle/>
          <a:p>
            <a:pPr>
              <a:lnSpc>
                <a:spcPct val="150000"/>
              </a:lnSpc>
            </a:pPr>
            <a:endParaRPr lang="en-US" sz="2000" b="0" i="0">
              <a:solidFill>
                <a:schemeClr val="tx1"/>
              </a:solidFill>
              <a:effectLst/>
              <a:latin typeface="Playfair Display" panose="00000500000000000000" pitchFamily="2" charset="0"/>
            </a:endParaRPr>
          </a:p>
          <a:p>
            <a:pPr>
              <a:lnSpc>
                <a:spcPct val="150000"/>
              </a:lnSpc>
            </a:pPr>
            <a:r>
              <a:rPr lang="vi-VN" sz="2000" b="0" i="0">
                <a:solidFill>
                  <a:schemeClr val="tx1"/>
                </a:solidFill>
                <a:effectLst/>
                <a:latin typeface="Playfair Display" panose="00000500000000000000" pitchFamily="2" charset="0"/>
              </a:rPr>
              <a:t>Phần mềm quản lý nhà hàng của chúng tôi là một giải pháp toàn diện và dễ sử dụng để quản lý mọi khía cạnh của hoạt động nhà hàng. Với giao diện thân thiện và dễ sử dụng, phần mềm giúp bạn tối ưu hóa quy trình làm việc, tăng cường hiệu suất và cải thiện trải nghiệm của khách hàng.</a:t>
            </a:r>
            <a:endParaRPr lang="en-US" sz="2000" b="0" i="0">
              <a:solidFill>
                <a:schemeClr val="tx1"/>
              </a:solidFill>
              <a:effectLst/>
              <a:latin typeface="Playfair Display" panose="00000500000000000000" pitchFamily="2" charset="0"/>
            </a:endParaRPr>
          </a:p>
          <a:p>
            <a:pPr>
              <a:lnSpc>
                <a:spcPct val="150000"/>
              </a:lnSpc>
            </a:pPr>
            <a:endParaRPr lang="en-US" sz="2000">
              <a:latin typeface="Playfair Display" panose="00000500000000000000" pitchFamily="2" charset="0"/>
            </a:endParaRPr>
          </a:p>
          <a:p>
            <a:pPr>
              <a:lnSpc>
                <a:spcPct val="150000"/>
              </a:lnSpc>
            </a:pPr>
            <a:r>
              <a:rPr lang="vi-VN" sz="2000" b="0" i="0">
                <a:solidFill>
                  <a:schemeClr val="tx1"/>
                </a:solidFill>
                <a:effectLst/>
                <a:latin typeface="Playfair Display" panose="00000500000000000000" pitchFamily="2" charset="0"/>
              </a:rPr>
              <a:t>Giao diện người dùng được thiết kế một cách trực quan và thân thiện, cho phép bạn nhanh chóng thao tác và tiếp cận các chức năng quản lý quan trọng.</a:t>
            </a:r>
            <a:endParaRPr lang="en-US" sz="2000"/>
          </a:p>
          <a:p>
            <a:pPr>
              <a:lnSpc>
                <a:spcPct val="150000"/>
              </a:lnSpc>
            </a:pPr>
            <a:endParaRPr lang="en-US" sz="2000"/>
          </a:p>
        </p:txBody>
      </p:sp>
      <p:grpSp>
        <p:nvGrpSpPr>
          <p:cNvPr id="12" name="Group 11">
            <a:extLst>
              <a:ext uri="{FF2B5EF4-FFF2-40B4-BE49-F238E27FC236}">
                <a16:creationId xmlns:a16="http://schemas.microsoft.com/office/drawing/2014/main" id="{D2B2486E-E39B-B9F8-D9DC-00B5EC32CDAB}"/>
              </a:ext>
            </a:extLst>
          </p:cNvPr>
          <p:cNvGrpSpPr/>
          <p:nvPr/>
        </p:nvGrpSpPr>
        <p:grpSpPr>
          <a:xfrm>
            <a:off x="12843163" y="124691"/>
            <a:ext cx="2810766" cy="1565872"/>
            <a:chOff x="7774727" y="215499"/>
            <a:chExt cx="2161200" cy="1155000"/>
          </a:xfrm>
        </p:grpSpPr>
        <p:sp>
          <p:nvSpPr>
            <p:cNvPr id="13" name="Google Shape;174;p32">
              <a:extLst>
                <a:ext uri="{FF2B5EF4-FFF2-40B4-BE49-F238E27FC236}">
                  <a16:creationId xmlns:a16="http://schemas.microsoft.com/office/drawing/2014/main" id="{E69F0EA9-3535-85F7-0980-2D9515F96110}"/>
                </a:ext>
              </a:extLst>
            </p:cNvPr>
            <p:cNvSpPr/>
            <p:nvPr/>
          </p:nvSpPr>
          <p:spPr>
            <a:xfrm rot="-5400000">
              <a:off x="8277827" y="-287601"/>
              <a:ext cx="1155000" cy="2161200"/>
            </a:xfrm>
            <a:prstGeom prst="round2SameRect">
              <a:avLst>
                <a:gd name="adj1" fmla="val 50000"/>
                <a:gd name="adj2" fmla="val 0"/>
              </a:avLst>
            </a:prstGeom>
            <a:solidFill>
              <a:srgbClr val="9DD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Flowchart: Connector 13">
              <a:extLst>
                <a:ext uri="{FF2B5EF4-FFF2-40B4-BE49-F238E27FC236}">
                  <a16:creationId xmlns:a16="http://schemas.microsoft.com/office/drawing/2014/main" id="{CCA2FDA8-35BB-A380-B27F-5D2389AA7722}"/>
                </a:ext>
              </a:extLst>
            </p:cNvPr>
            <p:cNvSpPr/>
            <p:nvPr/>
          </p:nvSpPr>
          <p:spPr>
            <a:xfrm>
              <a:off x="7857318" y="245985"/>
              <a:ext cx="1222832" cy="1098713"/>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7E150-F797-68FA-5E63-51C28D0FF619}"/>
              </a:ext>
            </a:extLst>
          </p:cNvPr>
          <p:cNvPicPr>
            <a:picLocks noChangeAspect="1"/>
          </p:cNvPicPr>
          <p:nvPr/>
        </p:nvPicPr>
        <p:blipFill>
          <a:blip r:embed="rId2"/>
          <a:stretch>
            <a:fillRect/>
          </a:stretch>
        </p:blipFill>
        <p:spPr>
          <a:xfrm>
            <a:off x="361692" y="183992"/>
            <a:ext cx="5683508" cy="7265514"/>
          </a:xfrm>
          <a:prstGeom prst="rect">
            <a:avLst/>
          </a:prstGeom>
        </p:spPr>
      </p:pic>
      <p:pic>
        <p:nvPicPr>
          <p:cNvPr id="5" name="Picture 4">
            <a:extLst>
              <a:ext uri="{FF2B5EF4-FFF2-40B4-BE49-F238E27FC236}">
                <a16:creationId xmlns:a16="http://schemas.microsoft.com/office/drawing/2014/main" id="{B54F9418-8BF0-63E8-8F52-CEBBBEEA5346}"/>
              </a:ext>
            </a:extLst>
          </p:cNvPr>
          <p:cNvPicPr>
            <a:picLocks noChangeAspect="1"/>
          </p:cNvPicPr>
          <p:nvPr/>
        </p:nvPicPr>
        <p:blipFill>
          <a:blip r:embed="rId3"/>
          <a:stretch>
            <a:fillRect/>
          </a:stretch>
        </p:blipFill>
        <p:spPr>
          <a:xfrm>
            <a:off x="6330692" y="4807872"/>
            <a:ext cx="8161851" cy="1881052"/>
          </a:xfrm>
          <a:prstGeom prst="rect">
            <a:avLst/>
          </a:prstGeom>
        </p:spPr>
      </p:pic>
      <p:sp>
        <p:nvSpPr>
          <p:cNvPr id="6" name="TextBox 5">
            <a:extLst>
              <a:ext uri="{FF2B5EF4-FFF2-40B4-BE49-F238E27FC236}">
                <a16:creationId xmlns:a16="http://schemas.microsoft.com/office/drawing/2014/main" id="{ED18D352-C407-6E92-8359-0AA8E6A32708}"/>
              </a:ext>
            </a:extLst>
          </p:cNvPr>
          <p:cNvSpPr txBox="1"/>
          <p:nvPr/>
        </p:nvSpPr>
        <p:spPr>
          <a:xfrm>
            <a:off x="6218849" y="183992"/>
            <a:ext cx="2366353" cy="789640"/>
          </a:xfrm>
          <a:prstGeom prst="rect">
            <a:avLst/>
          </a:prstGeom>
          <a:noFill/>
        </p:spPr>
        <p:txBody>
          <a:bodyPr wrap="none" rtlCol="0">
            <a:spAutoFit/>
          </a:bodyPr>
          <a:lstStyle/>
          <a:p>
            <a:pPr>
              <a:lnSpc>
                <a:spcPts val="5468"/>
              </a:lnSpc>
            </a:pPr>
            <a:r>
              <a:rPr lang="en-US" sz="4374" b="1">
                <a:solidFill>
                  <a:srgbClr val="00002E"/>
                </a:solidFill>
                <a:latin typeface="Nunito" pitchFamily="34" charset="0"/>
              </a:rPr>
              <a:t>Bảo mật</a:t>
            </a:r>
          </a:p>
        </p:txBody>
      </p:sp>
      <p:sp>
        <p:nvSpPr>
          <p:cNvPr id="7" name="TextBox 6">
            <a:extLst>
              <a:ext uri="{FF2B5EF4-FFF2-40B4-BE49-F238E27FC236}">
                <a16:creationId xmlns:a16="http://schemas.microsoft.com/office/drawing/2014/main" id="{503853F0-D7EA-0AD3-9B9C-9A75C55E0284}"/>
              </a:ext>
            </a:extLst>
          </p:cNvPr>
          <p:cNvSpPr txBox="1"/>
          <p:nvPr/>
        </p:nvSpPr>
        <p:spPr>
          <a:xfrm flipH="1">
            <a:off x="6218849" y="1632554"/>
            <a:ext cx="4673600" cy="2216376"/>
          </a:xfrm>
          <a:prstGeom prst="rect">
            <a:avLst/>
          </a:prstGeom>
          <a:noFill/>
        </p:spPr>
        <p:txBody>
          <a:bodyPr wrap="square" rtlCol="0">
            <a:spAutoFit/>
          </a:bodyPr>
          <a:lstStyle/>
          <a:p>
            <a:pPr marL="342900" indent="-342900">
              <a:lnSpc>
                <a:spcPct val="150000"/>
              </a:lnSpc>
              <a:buFont typeface="Playfair Display" panose="00000500000000000000" pitchFamily="2" charset="0"/>
              <a:buChar char="+"/>
            </a:pPr>
            <a:r>
              <a:rPr lang="en-US" sz="3200">
                <a:latin typeface="Playfair Display" panose="00000500000000000000" pitchFamily="2" charset="0"/>
              </a:rPr>
              <a:t>Mã hoá mật khẩu</a:t>
            </a:r>
          </a:p>
          <a:p>
            <a:pPr marL="342900" indent="-342900">
              <a:lnSpc>
                <a:spcPct val="150000"/>
              </a:lnSpc>
              <a:buFont typeface="Playfair Display" panose="00000500000000000000" pitchFamily="2" charset="0"/>
              <a:buChar char="+"/>
            </a:pPr>
            <a:r>
              <a:rPr lang="en-US" sz="3200">
                <a:latin typeface="Playfair Display" panose="00000500000000000000" pitchFamily="2" charset="0"/>
              </a:rPr>
              <a:t>Phân quyền</a:t>
            </a:r>
          </a:p>
          <a:p>
            <a:pPr marL="342900" indent="-342900">
              <a:lnSpc>
                <a:spcPct val="150000"/>
              </a:lnSpc>
              <a:buFont typeface="Playfair Display" panose="00000500000000000000" pitchFamily="2" charset="0"/>
              <a:buChar char="+"/>
            </a:pPr>
            <a:r>
              <a:rPr lang="en-US" sz="3200">
                <a:latin typeface="Playfair Display" panose="00000500000000000000" pitchFamily="2" charset="0"/>
              </a:rPr>
              <a:t>Xác thực</a:t>
            </a:r>
          </a:p>
        </p:txBody>
      </p:sp>
      <p:grpSp>
        <p:nvGrpSpPr>
          <p:cNvPr id="8" name="Group 7">
            <a:extLst>
              <a:ext uri="{FF2B5EF4-FFF2-40B4-BE49-F238E27FC236}">
                <a16:creationId xmlns:a16="http://schemas.microsoft.com/office/drawing/2014/main" id="{AAA603AE-7EC5-1721-76B4-E04A3D5B03DD}"/>
              </a:ext>
            </a:extLst>
          </p:cNvPr>
          <p:cNvGrpSpPr/>
          <p:nvPr/>
        </p:nvGrpSpPr>
        <p:grpSpPr>
          <a:xfrm>
            <a:off x="12843163" y="124691"/>
            <a:ext cx="2810766" cy="1565872"/>
            <a:chOff x="7774727" y="215499"/>
            <a:chExt cx="2161200" cy="1155000"/>
          </a:xfrm>
        </p:grpSpPr>
        <p:sp>
          <p:nvSpPr>
            <p:cNvPr id="9" name="Google Shape;174;p32">
              <a:extLst>
                <a:ext uri="{FF2B5EF4-FFF2-40B4-BE49-F238E27FC236}">
                  <a16:creationId xmlns:a16="http://schemas.microsoft.com/office/drawing/2014/main" id="{6D968940-10E0-E662-BF40-D9E015065775}"/>
                </a:ext>
              </a:extLst>
            </p:cNvPr>
            <p:cNvSpPr/>
            <p:nvPr/>
          </p:nvSpPr>
          <p:spPr>
            <a:xfrm rot="-5400000">
              <a:off x="8277827" y="-287601"/>
              <a:ext cx="1155000" cy="2161200"/>
            </a:xfrm>
            <a:prstGeom prst="round2SameRect">
              <a:avLst>
                <a:gd name="adj1" fmla="val 50000"/>
                <a:gd name="adj2" fmla="val 0"/>
              </a:avLst>
            </a:prstGeom>
            <a:solidFill>
              <a:srgbClr val="9DD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Flowchart: Connector 9">
              <a:extLst>
                <a:ext uri="{FF2B5EF4-FFF2-40B4-BE49-F238E27FC236}">
                  <a16:creationId xmlns:a16="http://schemas.microsoft.com/office/drawing/2014/main" id="{320D3A78-54F0-F690-AFEE-D1CE7A7420DF}"/>
                </a:ext>
              </a:extLst>
            </p:cNvPr>
            <p:cNvSpPr/>
            <p:nvPr/>
          </p:nvSpPr>
          <p:spPr>
            <a:xfrm>
              <a:off x="7857318" y="245985"/>
              <a:ext cx="1222832" cy="1098713"/>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1395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txBody>
          <a:bodyPr/>
          <a:lstStyle/>
          <a:p>
            <a:endParaRPr lang="en-US"/>
          </a:p>
        </p:txBody>
      </p:sp>
      <p:sp>
        <p:nvSpPr>
          <p:cNvPr id="4" name="Text 1"/>
          <p:cNvSpPr/>
          <p:nvPr/>
        </p:nvSpPr>
        <p:spPr>
          <a:xfrm>
            <a:off x="5613017" y="397913"/>
            <a:ext cx="47548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Quản Lý Tài Khoản</a:t>
            </a:r>
            <a:endParaRPr lang="en-US" sz="4374" dirty="0"/>
          </a:p>
        </p:txBody>
      </p:sp>
      <p:sp>
        <p:nvSpPr>
          <p:cNvPr id="5" name="Shape 2"/>
          <p:cNvSpPr/>
          <p:nvPr/>
        </p:nvSpPr>
        <p:spPr>
          <a:xfrm>
            <a:off x="5613017" y="1425542"/>
            <a:ext cx="4542115" cy="2135386"/>
          </a:xfrm>
          <a:prstGeom prst="roundRect">
            <a:avLst>
              <a:gd name="adj" fmla="val 18730"/>
            </a:avLst>
          </a:prstGeom>
          <a:solidFill>
            <a:srgbClr val="F3F3FF"/>
          </a:solidFill>
          <a:ln w="27742">
            <a:solidFill>
              <a:srgbClr val="2D4DF2"/>
            </a:solidFill>
            <a:prstDash val="solid"/>
          </a:ln>
        </p:spPr>
        <p:txBody>
          <a:bodyPr/>
          <a:lstStyle/>
          <a:p>
            <a:endParaRPr lang="en-US"/>
          </a:p>
        </p:txBody>
      </p:sp>
      <p:sp>
        <p:nvSpPr>
          <p:cNvPr id="6" name="Text 3"/>
          <p:cNvSpPr/>
          <p:nvPr/>
        </p:nvSpPr>
        <p:spPr>
          <a:xfrm>
            <a:off x="5862930" y="1675454"/>
            <a:ext cx="355092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Quản lý tài khoản nhân viên</a:t>
            </a:r>
            <a:endParaRPr lang="en-US" sz="2187" dirty="0"/>
          </a:p>
        </p:txBody>
      </p:sp>
      <p:sp>
        <p:nvSpPr>
          <p:cNvPr id="7" name="Text 4"/>
          <p:cNvSpPr/>
          <p:nvPr/>
        </p:nvSpPr>
        <p:spPr>
          <a:xfrm>
            <a:off x="5862930" y="2110012"/>
            <a:ext cx="4042291" cy="1178657"/>
          </a:xfrm>
          <a:prstGeom prst="rect">
            <a:avLst/>
          </a:prstGeom>
          <a:noFill/>
          <a:ln/>
        </p:spPr>
        <p:txBody>
          <a:bodyPr wrap="square" rtlCol="0" anchor="t"/>
          <a:lstStyle/>
          <a:p>
            <a:pPr indent="0">
              <a:buNone/>
            </a:pPr>
            <a:r>
              <a:rPr lang="en-US" sz="2000" dirty="0">
                <a:latin typeface="Playfair Display" panose="00000500000000000000" pitchFamily="2" charset="0"/>
              </a:rPr>
              <a:t>Tạo và quản lý các tài khoản nhân viên với các quyền hạn tương ứng để đảm bảo an ninh và hiệu quả trong quản lý.</a:t>
            </a:r>
          </a:p>
        </p:txBody>
      </p:sp>
      <p:sp>
        <p:nvSpPr>
          <p:cNvPr id="11" name="Shape 8"/>
          <p:cNvSpPr/>
          <p:nvPr/>
        </p:nvSpPr>
        <p:spPr>
          <a:xfrm>
            <a:off x="9823154" y="4672660"/>
            <a:ext cx="4542115" cy="2172949"/>
          </a:xfrm>
          <a:prstGeom prst="roundRect">
            <a:avLst>
              <a:gd name="adj" fmla="val 22470"/>
            </a:avLst>
          </a:prstGeom>
          <a:solidFill>
            <a:srgbClr val="F3F3FF"/>
          </a:solidFill>
          <a:ln w="27742">
            <a:solidFill>
              <a:srgbClr val="AD1F96"/>
            </a:solidFill>
            <a:prstDash val="solid"/>
          </a:ln>
        </p:spPr>
        <p:txBody>
          <a:bodyPr/>
          <a:lstStyle/>
          <a:p>
            <a:endParaRPr lang="en-US"/>
          </a:p>
        </p:txBody>
      </p:sp>
      <p:sp>
        <p:nvSpPr>
          <p:cNvPr id="12" name="Text 9"/>
          <p:cNvSpPr/>
          <p:nvPr/>
        </p:nvSpPr>
        <p:spPr>
          <a:xfrm>
            <a:off x="10737851" y="4923603"/>
            <a:ext cx="2712720"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Giao diện dễ sử dụng</a:t>
            </a:r>
            <a:endParaRPr lang="en-US" sz="2187" dirty="0"/>
          </a:p>
        </p:txBody>
      </p:sp>
      <p:sp>
        <p:nvSpPr>
          <p:cNvPr id="13" name="Text 10"/>
          <p:cNvSpPr/>
          <p:nvPr/>
        </p:nvSpPr>
        <p:spPr>
          <a:xfrm>
            <a:off x="9882175" y="5347395"/>
            <a:ext cx="4483093" cy="710803"/>
          </a:xfrm>
          <a:prstGeom prst="rect">
            <a:avLst/>
          </a:prstGeom>
          <a:noFill/>
          <a:ln/>
        </p:spPr>
        <p:txBody>
          <a:bodyPr wrap="square" rtlCol="0" anchor="t"/>
          <a:lstStyle/>
          <a:p>
            <a:pPr>
              <a:lnSpc>
                <a:spcPts val="2799"/>
              </a:lnSpc>
            </a:pPr>
            <a:r>
              <a:rPr lang="en-US" sz="2000" dirty="0">
                <a:latin typeface="Playfair Display" panose="00000500000000000000" pitchFamily="2" charset="0"/>
              </a:rPr>
              <a:t>Thân thiện với người dùng, cho phép người dùng dễ dàng tạo, chỉnh sửa và xóa tài khoản trong hệ thống.</a:t>
            </a:r>
          </a:p>
        </p:txBody>
      </p:sp>
      <p:pic>
        <p:nvPicPr>
          <p:cNvPr id="19" name="Picture 18">
            <a:extLst>
              <a:ext uri="{FF2B5EF4-FFF2-40B4-BE49-F238E27FC236}">
                <a16:creationId xmlns:a16="http://schemas.microsoft.com/office/drawing/2014/main" id="{A7A8B1A9-ABF2-62F5-FC95-8E72E362AB0C}"/>
              </a:ext>
            </a:extLst>
          </p:cNvPr>
          <p:cNvPicPr>
            <a:picLocks noChangeAspect="1"/>
          </p:cNvPicPr>
          <p:nvPr/>
        </p:nvPicPr>
        <p:blipFill>
          <a:blip r:embed="rId4"/>
          <a:stretch>
            <a:fillRect/>
          </a:stretch>
        </p:blipFill>
        <p:spPr>
          <a:xfrm>
            <a:off x="10658575" y="397913"/>
            <a:ext cx="827762" cy="827762"/>
          </a:xfrm>
          <a:prstGeom prst="rect">
            <a:avLst/>
          </a:prstGeom>
        </p:spPr>
      </p:pic>
      <p:pic>
        <p:nvPicPr>
          <p:cNvPr id="20" name="Google Shape;243;p36">
            <a:extLst>
              <a:ext uri="{FF2B5EF4-FFF2-40B4-BE49-F238E27FC236}">
                <a16:creationId xmlns:a16="http://schemas.microsoft.com/office/drawing/2014/main" id="{C9AB2BBF-22F6-1E0A-EB5A-563D2C202089}"/>
              </a:ext>
            </a:extLst>
          </p:cNvPr>
          <p:cNvPicPr preferRelativeResize="0"/>
          <p:nvPr/>
        </p:nvPicPr>
        <p:blipFill rotWithShape="1">
          <a:blip r:embed="rId5">
            <a:alphaModFix/>
          </a:blip>
          <a:srcRect l="54795" r="781"/>
          <a:stretch/>
        </p:blipFill>
        <p:spPr>
          <a:xfrm flipH="1">
            <a:off x="-1" y="0"/>
            <a:ext cx="5270647" cy="8229600"/>
          </a:xfrm>
          <a:prstGeom prst="rect">
            <a:avLst/>
          </a:prstGeom>
          <a:noFill/>
          <a:ln>
            <a:noFill/>
          </a:ln>
        </p:spPr>
      </p:pic>
      <p:grpSp>
        <p:nvGrpSpPr>
          <p:cNvPr id="21" name="Group 20">
            <a:extLst>
              <a:ext uri="{FF2B5EF4-FFF2-40B4-BE49-F238E27FC236}">
                <a16:creationId xmlns:a16="http://schemas.microsoft.com/office/drawing/2014/main" id="{B3B2FACD-44BE-458F-8858-17E4345A2D48}"/>
              </a:ext>
            </a:extLst>
          </p:cNvPr>
          <p:cNvGrpSpPr/>
          <p:nvPr/>
        </p:nvGrpSpPr>
        <p:grpSpPr>
          <a:xfrm>
            <a:off x="12843163" y="124691"/>
            <a:ext cx="2810766" cy="1565872"/>
            <a:chOff x="7774727" y="215499"/>
            <a:chExt cx="2161200" cy="1155000"/>
          </a:xfrm>
        </p:grpSpPr>
        <p:sp>
          <p:nvSpPr>
            <p:cNvPr id="22" name="Google Shape;174;p32">
              <a:extLst>
                <a:ext uri="{FF2B5EF4-FFF2-40B4-BE49-F238E27FC236}">
                  <a16:creationId xmlns:a16="http://schemas.microsoft.com/office/drawing/2014/main" id="{D663EC35-2448-9D2A-75FF-36EBECE0A6DD}"/>
                </a:ext>
              </a:extLst>
            </p:cNvPr>
            <p:cNvSpPr/>
            <p:nvPr/>
          </p:nvSpPr>
          <p:spPr>
            <a:xfrm rot="-5400000">
              <a:off x="8277827" y="-287601"/>
              <a:ext cx="1155000" cy="2161200"/>
            </a:xfrm>
            <a:prstGeom prst="round2SameRect">
              <a:avLst>
                <a:gd name="adj1" fmla="val 50000"/>
                <a:gd name="adj2" fmla="val 0"/>
              </a:avLst>
            </a:prstGeom>
            <a:solidFill>
              <a:srgbClr val="9DD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Flowchart: Connector 22">
              <a:extLst>
                <a:ext uri="{FF2B5EF4-FFF2-40B4-BE49-F238E27FC236}">
                  <a16:creationId xmlns:a16="http://schemas.microsoft.com/office/drawing/2014/main" id="{8BABA91B-42D4-1ADF-3FF4-0185D133A99F}"/>
                </a:ext>
              </a:extLst>
            </p:cNvPr>
            <p:cNvSpPr/>
            <p:nvPr/>
          </p:nvSpPr>
          <p:spPr>
            <a:xfrm>
              <a:off x="7857318" y="245985"/>
              <a:ext cx="1222832" cy="1098713"/>
            </a:xfrm>
            <a:prstGeom prst="flowChartConnector">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245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825</Words>
  <Application>Microsoft Office PowerPoint</Application>
  <PresentationFormat>Custom</PresentationFormat>
  <Paragraphs>167</Paragraphs>
  <Slides>24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Times New Roman</vt:lpstr>
      <vt:lpstr>Calibri</vt:lpstr>
      <vt:lpstr>Arial</vt:lpstr>
      <vt:lpstr>Playfair Display</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Lê Phát</cp:lastModifiedBy>
  <cp:revision>11</cp:revision>
  <dcterms:created xsi:type="dcterms:W3CDTF">2023-10-24T04:16:36Z</dcterms:created>
  <dcterms:modified xsi:type="dcterms:W3CDTF">2023-11-13T15:42:09Z</dcterms:modified>
</cp:coreProperties>
</file>